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84" r:id="rId3"/>
    <p:sldId id="258" r:id="rId4"/>
    <p:sldId id="260" r:id="rId5"/>
    <p:sldId id="259" r:id="rId6"/>
    <p:sldId id="285" r:id="rId7"/>
    <p:sldId id="287" r:id="rId8"/>
    <p:sldId id="286" r:id="rId9"/>
    <p:sldId id="302" r:id="rId10"/>
    <p:sldId id="300" r:id="rId11"/>
  </p:sldIdLst>
  <p:sldSz cx="12192000" cy="6858000"/>
  <p:notesSz cx="6805613" cy="99441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754" autoAdjust="0"/>
    <p:restoredTop sz="95801"/>
  </p:normalViewPr>
  <p:slideViewPr>
    <p:cSldViewPr snapToGrid="0" snapToObjects="1">
      <p:cViewPr varScale="1">
        <p:scale>
          <a:sx n="100" d="100"/>
          <a:sy n="100" d="100"/>
        </p:scale>
        <p:origin x="59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A189E-7980-4A71-B79D-D48D88CD5523}" type="datetimeFigureOut">
              <a:rPr lang="de-CH" smtClean="0"/>
              <a:t>03.06.2020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0CFA9-A83C-48EB-AF2F-B1EB791E5509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9985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22FF7-C5B2-4732-981E-1BFA6B8E3090}" type="datetimeFigureOut">
              <a:rPr lang="de-CH" smtClean="0"/>
              <a:t>03.06.2020</a:t>
            </a:fld>
            <a:endParaRPr lang="de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24009-D519-4EDE-8F66-A03D4CD5C2D3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580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679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17998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083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0425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15747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20176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3934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45858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2612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24009-D519-4EDE-8F66-A03D4CD5C2D3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84528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1DC35B-5AC8-6B4D-A115-1E5F84EE8D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B6685FF-B05C-8442-B699-94DFD39A74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E40066-8E9D-124E-8E2D-B3FF36DEA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6778A4-BD70-2743-83A4-4B9AA89B9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33AB16-C2BF-DF41-9924-BBFCDAF61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631997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56F1D6-3A7A-A649-BBC0-FA37F69FE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7C2BBAF-7D96-E44A-AAE8-9661FAB26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5BF21B8-E99F-124D-A5FF-8CBD4E917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2CAC04C-C25D-034A-8524-AAD0F7672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83CB1C-B7F4-F446-991A-6B731AD59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43943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6C7F40C-6746-0E45-B1AE-288D80841C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D5F16A6-2E31-3D45-9A5A-66B11F8338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B9F2C50-6CBB-9044-AEA9-4B412A592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5213B8-CDCB-0540-A2F3-4FE5B7D17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C3CD2D-5B20-9242-91BB-804DA7C4A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681087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EDFF17-882F-C846-8731-41BADF05E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2F70F3-0776-2149-9F7C-B9EF58BDF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B315B3-37AA-564D-809A-021427DEC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91E881-15D5-B546-8CCA-E2D170367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0457E1-9E33-554D-998B-492A9ADE4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06865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6A4E73-59A7-0348-88CD-0925BA005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FA92A65-8C10-1846-A611-3E3954296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FB6DC5-FDF4-8C4A-A254-70495238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0C314E-C140-BA4A-A881-B4200946B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DE70529-7266-3C42-B11A-CA34CA96A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9865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DE2312-34A0-BF47-A356-CB03D4880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0B02F47-8996-8441-8933-3DDB17B961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A240922-BCCE-B54A-9722-D473250C7B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8367FA8-EA66-7449-989F-4084F5719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A0E2B69-A77C-874F-B4A1-D844EC99A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80F96E9-B0B2-C34D-B6CA-9D7D29A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04425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D8DB7D-4AE1-C641-9352-75B24D010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705A9D-DD61-0B49-87ED-2DFA472547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57F3F26-2252-E74E-B286-7AC1A3CAF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D3596D7-C9B6-6345-89DC-2E4E2511D2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488A7A7-9AB5-5649-987D-792555E818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67AB94C-A11F-2241-B7E3-08D31E4E1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044C19C-4EA3-E04C-92EB-57D8E1182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1359A23-C822-6444-BD10-5E9E6187D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61223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6155A8-086C-C148-9502-1698D92B3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D38BA2-76C4-0E49-9B35-EE0D23816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21AB30B-DAEA-DE48-90DB-43D3FCBCE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D59229F-306B-F348-91C0-E4AEC19D8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41852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16A4E37-3D6F-1D49-BBC5-49E3A707B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C9289F1-48E8-7549-B860-E4FC26F18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8280A8-1AFD-C747-BECC-7DCB5403C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05428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3FB7D4-E167-CB42-B1E3-2D828ABEB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132770-15C5-9D4F-91B7-67256E1B4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7907050-7022-AB48-883F-E1C911C76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7F17DE7-57A2-BA47-B814-26BFFC599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37CD9B-9B99-2749-9E3B-1371A3AEF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72FA7D2-7640-BC4C-9C94-964B45FF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18363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72699E-D669-C44F-AAD4-03DCAE9A0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C5B346E-1321-724B-BF3C-28DC47E81B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55EF5C3-19EB-F44B-9A5F-08B2277BE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A0E5823-87A3-C44D-A938-EB65C590A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4A4EA3D-DD34-AA47-9DCA-DEF193B1D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179677C-DEF3-9C44-A21D-08C2B0A9D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96360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9C9A765-EE33-F44D-AF1F-99B9247CF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4971D89-527B-ED42-A404-9160877BD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A338BB-4EE8-EE43-B555-F63D8329F0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8ADF2-0647-8748-93B7-A018D3803D5A}" type="datetimeFigureOut">
              <a:rPr kumimoji="1" lang="ko-Kore-KR" altLang="en-US" smtClean="0"/>
              <a:t>06/03/2020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49281D-8CB5-1D4B-8668-C4DF1C4B6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41A899-0BF9-7F4F-9683-E8C3CB9656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44AFD-DF13-1849-BEBA-C4E0001B4740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1961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ydkTy6GmFA?feature=oembed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사람, 실외, 도로, 그룹이(가) 표시된 사진&#10;&#10;자동 생성된 설명">
            <a:extLst>
              <a:ext uri="{FF2B5EF4-FFF2-40B4-BE49-F238E27FC236}">
                <a16:creationId xmlns:a16="http://schemas.microsoft.com/office/drawing/2014/main" id="{7474061D-DB02-234C-AF39-3EF8C51EADB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6213" y="-11575"/>
            <a:ext cx="9108281" cy="6858000"/>
          </a:xfrm>
          <a:prstGeom prst="trapezoid">
            <a:avLst>
              <a:gd name="adj" fmla="val 33270"/>
            </a:avLst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1950" y="579216"/>
            <a:ext cx="7364959" cy="2101100"/>
          </a:xfrm>
        </p:spPr>
        <p:txBody>
          <a:bodyPr>
            <a:normAutofit fontScale="90000"/>
          </a:bodyPr>
          <a:lstStyle/>
          <a:p>
            <a:pPr algn="l"/>
            <a:br>
              <a:rPr lang="en-US" dirty="0">
                <a:latin typeface="Arial Narrow" panose="020B0606020202030204" pitchFamily="34" charset="0"/>
              </a:rPr>
            </a:br>
            <a:r>
              <a:rPr lang="ko-KR" altLang="en-US" sz="3300" b="1" dirty="0">
                <a:latin typeface="Arial Narrow" panose="020B0606020202030204" pitchFamily="34" charset="0"/>
              </a:rPr>
              <a:t>정치적 안정</a:t>
            </a:r>
            <a:r>
              <a:rPr lang="en-US" sz="3300" b="1" dirty="0">
                <a:latin typeface="Arial Narrow" panose="020B0606020202030204" pitchFamily="34" charset="0"/>
              </a:rPr>
              <a:t>, </a:t>
            </a:r>
            <a:br>
              <a:rPr lang="en-US" sz="3300" b="1" dirty="0">
                <a:latin typeface="Arial Narrow" panose="020B0606020202030204" pitchFamily="34" charset="0"/>
              </a:rPr>
            </a:br>
            <a:r>
              <a:rPr lang="ko-KR" altLang="en-US" sz="3300" b="1" dirty="0">
                <a:latin typeface="Arial Narrow" panose="020B0606020202030204" pitchFamily="34" charset="0"/>
              </a:rPr>
              <a:t>경제적 번영</a:t>
            </a:r>
            <a:r>
              <a:rPr lang="en-US" sz="3300" b="1" dirty="0">
                <a:latin typeface="Arial Narrow" panose="020B0606020202030204" pitchFamily="34" charset="0"/>
              </a:rPr>
              <a:t>, </a:t>
            </a:r>
            <a:br>
              <a:rPr lang="en-US" sz="3300" b="1" dirty="0">
                <a:latin typeface="Arial Narrow" panose="020B0606020202030204" pitchFamily="34" charset="0"/>
              </a:rPr>
            </a:br>
            <a:r>
              <a:rPr lang="ko-KR" altLang="en-US" sz="3300" b="1" dirty="0">
                <a:latin typeface="Arial Narrow" panose="020B0606020202030204" pitchFamily="34" charset="0"/>
              </a:rPr>
              <a:t>사회적 평등 및</a:t>
            </a:r>
            <a:r>
              <a:rPr lang="en-US" sz="3300" b="1" dirty="0">
                <a:latin typeface="Arial Narrow" panose="020B0606020202030204" pitchFamily="34" charset="0"/>
              </a:rPr>
              <a:t> </a:t>
            </a:r>
            <a:br>
              <a:rPr lang="en-US" sz="3300" b="1" dirty="0">
                <a:latin typeface="Arial Narrow" panose="020B0606020202030204" pitchFamily="34" charset="0"/>
              </a:rPr>
            </a:br>
            <a:r>
              <a:rPr lang="ko-KR" altLang="en-US" sz="3300" b="1" dirty="0">
                <a:latin typeface="Arial Narrow" panose="020B0606020202030204" pitchFamily="34" charset="0"/>
              </a:rPr>
              <a:t>합의 유도 민주주의</a:t>
            </a:r>
            <a:endParaRPr lang="de-CH" sz="3300" b="1" dirty="0">
              <a:latin typeface="Arial Narrow" panose="020B0606020202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01950" y="2955169"/>
            <a:ext cx="6768874" cy="980501"/>
          </a:xfrm>
        </p:spPr>
        <p:txBody>
          <a:bodyPr>
            <a:normAutofit/>
          </a:bodyPr>
          <a:lstStyle/>
          <a:p>
            <a:pPr algn="l"/>
            <a:r>
              <a:rPr lang="ko-KR" altLang="en-US" sz="2200" dirty="0">
                <a:latin typeface="Arial Narrow" panose="020B0606020202030204" pitchFamily="34" charset="0"/>
              </a:rPr>
              <a:t>스위스 민주주의의 성공 비결</a:t>
            </a:r>
            <a:endParaRPr lang="en-US" dirty="0">
              <a:latin typeface="Arial Narrow" panose="020B0606020202030204" pitchFamily="34" charset="0"/>
            </a:endParaRP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algn="l"/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6EFEB3-53F9-5C41-B8E7-AA26F0F10FFD}"/>
              </a:ext>
            </a:extLst>
          </p:cNvPr>
          <p:cNvSpPr txBox="1"/>
          <p:nvPr/>
        </p:nvSpPr>
        <p:spPr>
          <a:xfrm>
            <a:off x="7847675" y="5813094"/>
            <a:ext cx="363112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2300" dirty="0" err="1">
                <a:latin typeface="Arial Narrow" panose="020B0606020202030204" pitchFamily="34" charset="0"/>
              </a:rPr>
              <a:t>리누스</a:t>
            </a:r>
            <a:r>
              <a:rPr kumimoji="1" lang="ko-KR" altLang="en-US" sz="2300" dirty="0">
                <a:latin typeface="Arial Narrow" panose="020B0606020202030204" pitchFamily="34" charset="0"/>
              </a:rPr>
              <a:t> 폰 </a:t>
            </a:r>
            <a:r>
              <a:rPr kumimoji="1" lang="ko-KR" altLang="en-US" sz="2300" dirty="0" err="1">
                <a:latin typeface="Arial Narrow" panose="020B0606020202030204" pitchFamily="34" charset="0"/>
              </a:rPr>
              <a:t>카스텔무르</a:t>
            </a:r>
            <a:r>
              <a:rPr kumimoji="1" lang="en-US" altLang="ko-Kore-KR" sz="2300" dirty="0">
                <a:latin typeface="Arial Narrow" panose="020B0606020202030204" pitchFamily="34" charset="0"/>
              </a:rPr>
              <a:t> </a:t>
            </a:r>
            <a:r>
              <a:rPr kumimoji="1" lang="ko-KR" altLang="en-US" sz="2300" dirty="0">
                <a:latin typeface="Arial Narrow" panose="020B0606020202030204" pitchFamily="34" charset="0"/>
              </a:rPr>
              <a:t>박사</a:t>
            </a:r>
            <a:endParaRPr kumimoji="1" lang="en-US" altLang="ko-KR" sz="2300" dirty="0">
              <a:latin typeface="Arial Narrow" panose="020B0606020202030204" pitchFamily="34" charset="0"/>
            </a:endParaRPr>
          </a:p>
          <a:p>
            <a:r>
              <a:rPr kumimoji="1" lang="ko-KR" altLang="en-US" sz="2300" dirty="0">
                <a:latin typeface="Arial Narrow" panose="020B0606020202030204" pitchFamily="34" charset="0"/>
              </a:rPr>
              <a:t>주한 스위스 대사</a:t>
            </a:r>
            <a:endParaRPr kumimoji="1" lang="en-US" altLang="ko-Kore-KR" sz="23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212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9912" y="11569"/>
            <a:ext cx="6110513" cy="1231078"/>
          </a:xfrm>
        </p:spPr>
        <p:txBody>
          <a:bodyPr anchor="b">
            <a:normAutofit/>
          </a:bodyPr>
          <a:lstStyle/>
          <a:p>
            <a:r>
              <a:rPr lang="ko-KR" altLang="en-US" sz="3500" dirty="0">
                <a:latin typeface="Arial Narrow" panose="020B0606020202030204" pitchFamily="34" charset="0"/>
              </a:rPr>
              <a:t>정치적 안정</a:t>
            </a:r>
            <a:r>
              <a:rPr lang="de-DE" sz="3500" dirty="0">
                <a:latin typeface="Arial Narrow" panose="020B0606020202030204" pitchFamily="34" charset="0"/>
              </a:rPr>
              <a:t>:</a:t>
            </a:r>
            <a:br>
              <a:rPr lang="de-DE" sz="3500" dirty="0">
                <a:latin typeface="Arial Narrow" panose="020B0606020202030204" pitchFamily="34" charset="0"/>
              </a:rPr>
            </a:br>
            <a:r>
              <a:rPr lang="ko-KR" altLang="en-US" sz="3500" dirty="0">
                <a:latin typeface="Arial Narrow" panose="020B0606020202030204" pitchFamily="34" charset="0"/>
              </a:rPr>
              <a:t>틈새 외교</a:t>
            </a:r>
            <a:endParaRPr lang="de-CH" sz="3500" dirty="0">
              <a:latin typeface="Arial Narrow" panose="020B0606020202030204" pitchFamily="34" charset="0"/>
            </a:endParaRPr>
          </a:p>
        </p:txBody>
      </p:sp>
      <p:pic>
        <p:nvPicPr>
          <p:cNvPr id="5" name="그림 4" descr="담장, 실외, 줄지은, 행이(가) 표시된 사진&#10;&#10;자동 생성된 설명">
            <a:extLst>
              <a:ext uri="{FF2B5EF4-FFF2-40B4-BE49-F238E27FC236}">
                <a16:creationId xmlns:a16="http://schemas.microsoft.com/office/drawing/2014/main" id="{93E85075-623A-B545-9BBB-C804FFF709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0" r="27067" b="1"/>
          <a:stretch/>
        </p:blipFill>
        <p:spPr>
          <a:xfrm>
            <a:off x="11575" y="1587"/>
            <a:ext cx="5898462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9912" y="1979274"/>
            <a:ext cx="6338148" cy="4317357"/>
          </a:xfrm>
        </p:spPr>
        <p:txBody>
          <a:bodyPr>
            <a:normAutofit lnSpcReduction="10000"/>
          </a:bodyPr>
          <a:lstStyle/>
          <a:p>
            <a:r>
              <a:rPr lang="ko-KR" altLang="en-US" sz="2200" dirty="0">
                <a:latin typeface="Arial Narrow" panose="020B0606020202030204" pitchFamily="34" charset="0"/>
              </a:rPr>
              <a:t>보편성의 원칙</a:t>
            </a:r>
            <a:r>
              <a:rPr lang="de-CH" sz="2200" dirty="0">
                <a:latin typeface="Arial Narrow" panose="020B0606020202030204" pitchFamily="34" charset="0"/>
              </a:rPr>
              <a:t>: </a:t>
            </a:r>
            <a:r>
              <a:rPr lang="ko-KR" altLang="en-US" sz="2200" dirty="0">
                <a:latin typeface="Arial Narrow" panose="020B0606020202030204" pitchFamily="34" charset="0"/>
              </a:rPr>
              <a:t>모든 국가와 교류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de-CH" sz="2200" dirty="0">
              <a:latin typeface="Arial Narrow" panose="020B0606020202030204" pitchFamily="34" charset="0"/>
            </a:endParaRPr>
          </a:p>
          <a:p>
            <a:r>
              <a:rPr lang="ko-KR" altLang="en-US" sz="2200" dirty="0">
                <a:latin typeface="Arial Narrow" panose="020B0606020202030204" pitchFamily="34" charset="0"/>
              </a:rPr>
              <a:t>가치 기반 실용주의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CH" sz="2200" dirty="0">
                <a:latin typeface="Arial Narrow" panose="020B0606020202030204" pitchFamily="34" charset="0"/>
              </a:rPr>
              <a:t>    - </a:t>
            </a:r>
            <a:r>
              <a:rPr lang="ko-KR" altLang="en-US" sz="2200" dirty="0">
                <a:latin typeface="Arial Narrow" panose="020B0606020202030204" pitchFamily="34" charset="0"/>
              </a:rPr>
              <a:t>민주주의</a:t>
            </a:r>
            <a:r>
              <a:rPr lang="de-CH" sz="2200" dirty="0">
                <a:latin typeface="Arial Narrow" panose="020B0606020202030204" pitchFamily="34" charset="0"/>
              </a:rPr>
              <a:t>, </a:t>
            </a:r>
            <a:r>
              <a:rPr lang="ko-KR" altLang="en-US" sz="2200" dirty="0">
                <a:latin typeface="Arial Narrow" panose="020B0606020202030204" pitchFamily="34" charset="0"/>
              </a:rPr>
              <a:t>인권</a:t>
            </a:r>
            <a:r>
              <a:rPr lang="de-CH" sz="2200" dirty="0">
                <a:latin typeface="Arial Narrow" panose="020B0606020202030204" pitchFamily="34" charset="0"/>
              </a:rPr>
              <a:t>, </a:t>
            </a:r>
            <a:r>
              <a:rPr lang="ko-KR" altLang="en-US" sz="2200" dirty="0">
                <a:latin typeface="Arial Narrow" panose="020B0606020202030204" pitchFamily="34" charset="0"/>
              </a:rPr>
              <a:t>인도적 지원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CH" sz="2200" dirty="0">
                <a:latin typeface="Arial Narrow" panose="020B0606020202030204" pitchFamily="34" charset="0"/>
              </a:rPr>
              <a:t>    - </a:t>
            </a:r>
            <a:r>
              <a:rPr lang="ko-KR" altLang="en-US" sz="2200" dirty="0">
                <a:latin typeface="Arial Narrow" panose="020B0606020202030204" pitchFamily="34" charset="0"/>
              </a:rPr>
              <a:t>연대의식</a:t>
            </a:r>
            <a:r>
              <a:rPr lang="de-CH" sz="2200" dirty="0">
                <a:latin typeface="Arial Narrow" panose="020B0606020202030204" pitchFamily="34" charset="0"/>
              </a:rPr>
              <a:t>, </a:t>
            </a:r>
            <a:r>
              <a:rPr lang="ko-KR" altLang="en-US" sz="2200" dirty="0">
                <a:latin typeface="Arial Narrow" panose="020B0606020202030204" pitchFamily="34" charset="0"/>
              </a:rPr>
              <a:t>개도국 지원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de-CH" sz="2200" dirty="0">
                <a:latin typeface="Arial Narrow" panose="020B0606020202030204" pitchFamily="34" charset="0"/>
              </a:rPr>
              <a:t>    - </a:t>
            </a:r>
            <a:r>
              <a:rPr lang="ko-KR" altLang="en-US" sz="2200" dirty="0">
                <a:latin typeface="Arial Narrow" panose="020B0606020202030204" pitchFamily="34" charset="0"/>
              </a:rPr>
              <a:t>지속가능한 발전</a:t>
            </a:r>
            <a:r>
              <a:rPr lang="de-CH" sz="2200" dirty="0">
                <a:latin typeface="Arial Narrow" panose="020B0606020202030204" pitchFamily="34" charset="0"/>
              </a:rPr>
              <a:t>, </a:t>
            </a:r>
            <a:r>
              <a:rPr lang="ko-KR" altLang="en-US" sz="2200" dirty="0">
                <a:latin typeface="Arial Narrow" panose="020B0606020202030204" pitchFamily="34" charset="0"/>
              </a:rPr>
              <a:t>친환경 정책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de-CH" sz="2200" dirty="0">
              <a:latin typeface="Arial Narrow" panose="020B0606020202030204" pitchFamily="34" charset="0"/>
            </a:endParaRPr>
          </a:p>
          <a:p>
            <a:r>
              <a:rPr lang="ko-KR" altLang="en-US" sz="2200" dirty="0">
                <a:latin typeface="Arial Narrow" panose="020B0606020202030204" pitchFamily="34" charset="0"/>
              </a:rPr>
              <a:t>국제분쟁의 조정 및 주선</a:t>
            </a:r>
            <a:endParaRPr lang="de-CH" sz="2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de-CH" sz="2200" dirty="0">
              <a:latin typeface="Arial Narrow" panose="020B0606020202030204" pitchFamily="34" charset="0"/>
            </a:endParaRPr>
          </a:p>
          <a:p>
            <a:r>
              <a:rPr lang="ko-KR" altLang="en-US" sz="2200" dirty="0">
                <a:latin typeface="Arial Narrow" panose="020B0606020202030204" pitchFamily="34" charset="0"/>
              </a:rPr>
              <a:t>제네바</a:t>
            </a:r>
            <a:r>
              <a:rPr lang="de-CH" sz="2200" dirty="0">
                <a:latin typeface="Arial Narrow" panose="020B0606020202030204" pitchFamily="34" charset="0"/>
              </a:rPr>
              <a:t>: UN</a:t>
            </a:r>
            <a:r>
              <a:rPr lang="ko-KR" altLang="en-US" sz="2200" dirty="0">
                <a:latin typeface="Arial Narrow" panose="020B0606020202030204" pitchFamily="34" charset="0"/>
              </a:rPr>
              <a:t>의 </a:t>
            </a:r>
            <a:r>
              <a:rPr lang="en-US" altLang="ko-KR" sz="2200" dirty="0">
                <a:latin typeface="Arial Narrow" panose="020B0606020202030204" pitchFamily="34" charset="0"/>
              </a:rPr>
              <a:t>2</a:t>
            </a:r>
            <a:r>
              <a:rPr lang="ko-KR" altLang="en-US" sz="2200" dirty="0">
                <a:latin typeface="Arial Narrow" panose="020B0606020202030204" pitchFamily="34" charset="0"/>
              </a:rPr>
              <a:t>번째 사무국</a:t>
            </a:r>
            <a:r>
              <a:rPr lang="en-US" altLang="ko-KR" sz="2200" dirty="0">
                <a:latin typeface="Arial Narrow" panose="020B0606020202030204" pitchFamily="34" charset="0"/>
              </a:rPr>
              <a:t> · </a:t>
            </a:r>
            <a:r>
              <a:rPr lang="de-CH" sz="2200" dirty="0">
                <a:latin typeface="Arial Narrow" panose="020B0606020202030204" pitchFamily="34" charset="0"/>
              </a:rPr>
              <a:t>41</a:t>
            </a:r>
            <a:r>
              <a:rPr lang="ko-KR" altLang="en-US" sz="2200" dirty="0">
                <a:latin typeface="Arial Narrow" panose="020B0606020202030204" pitchFamily="34" charset="0"/>
              </a:rPr>
              <a:t>개 국제기구 </a:t>
            </a:r>
            <a:r>
              <a:rPr lang="en-US" altLang="ko-KR" sz="2200" dirty="0">
                <a:latin typeface="Arial Narrow" panose="020B0606020202030204" pitchFamily="34" charset="0"/>
              </a:rPr>
              <a:t>· 750</a:t>
            </a:r>
            <a:r>
              <a:rPr lang="ko-KR" altLang="en-US" sz="2200" dirty="0">
                <a:latin typeface="Arial Narrow" panose="020B0606020202030204" pitchFamily="34" charset="0"/>
              </a:rPr>
              <a:t>개 국제기구 소재</a:t>
            </a:r>
            <a:endParaRPr lang="de-CH" sz="2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99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온라인 미디어 1" descr="The Third Man......The.Cuckoo Clock">
            <a:hlinkClick r:id="" action="ppaction://media"/>
            <a:extLst>
              <a:ext uri="{FF2B5EF4-FFF2-40B4-BE49-F238E27FC236}">
                <a16:creationId xmlns:a16="http://schemas.microsoft.com/office/drawing/2014/main" id="{A567B984-9815-354E-AAE2-E9396E96C3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4010" y="1011582"/>
            <a:ext cx="7091171" cy="53145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AD0991-730F-3448-9178-2D77E107D7AB}"/>
              </a:ext>
            </a:extLst>
          </p:cNvPr>
          <p:cNvSpPr txBox="1"/>
          <p:nvPr/>
        </p:nvSpPr>
        <p:spPr>
          <a:xfrm>
            <a:off x="7794886" y="2182505"/>
            <a:ext cx="427801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500" dirty="0">
                <a:latin typeface="Arial Narrow" panose="020B0606020202030204" pitchFamily="34" charset="0"/>
              </a:rPr>
              <a:t>이탈리아</a:t>
            </a:r>
            <a:r>
              <a:rPr kumimoji="1" lang="en-US" altLang="ko-Kore-KR" sz="2500" dirty="0">
                <a:latin typeface="Arial Narrow" panose="020B0606020202030204" pitchFamily="34" charset="0"/>
              </a:rPr>
              <a:t> vs. </a:t>
            </a:r>
            <a:r>
              <a:rPr kumimoji="1" lang="ko-KR" altLang="en-US" sz="2500" dirty="0">
                <a:latin typeface="Arial Narrow" panose="020B0606020202030204" pitchFamily="34" charset="0"/>
              </a:rPr>
              <a:t>스위스</a:t>
            </a:r>
            <a:endParaRPr kumimoji="1" lang="en-US" altLang="ko-Kore-KR" sz="2500" dirty="0">
              <a:latin typeface="Arial Narrow" panose="020B0606020202030204" pitchFamily="34" charset="0"/>
            </a:endParaRPr>
          </a:p>
          <a:p>
            <a:endParaRPr kumimoji="1" lang="en-US" altLang="ko-Kore-KR" sz="2500" dirty="0">
              <a:latin typeface="Arial Narrow" panose="020B0606020202030204" pitchFamily="34" charset="0"/>
            </a:endParaRPr>
          </a:p>
          <a:p>
            <a:r>
              <a:rPr kumimoji="1" lang="ko-KR" altLang="en-US" sz="2500" dirty="0">
                <a:latin typeface="Arial Narrow" panose="020B0606020202030204" pitchFamily="34" charset="0"/>
              </a:rPr>
              <a:t>르네상스</a:t>
            </a:r>
            <a:r>
              <a:rPr kumimoji="1" lang="en-US" altLang="ko-Kore-KR" sz="2500" dirty="0">
                <a:latin typeface="Arial Narrow" panose="020B0606020202030204" pitchFamily="34" charset="0"/>
              </a:rPr>
              <a:t> vs. </a:t>
            </a:r>
            <a:r>
              <a:rPr kumimoji="1" lang="ko-KR" altLang="en-US" sz="2500" dirty="0">
                <a:latin typeface="Arial Narrow" panose="020B0606020202030204" pitchFamily="34" charset="0"/>
              </a:rPr>
              <a:t>뻐꾹이 시계</a:t>
            </a:r>
            <a:endParaRPr kumimoji="1" lang="en-US" altLang="ko-Kore-KR" sz="25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87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무지개, 장치이(가) 표시된 사진&#10;&#10;자동 생성된 설명">
            <a:extLst>
              <a:ext uri="{FF2B5EF4-FFF2-40B4-BE49-F238E27FC236}">
                <a16:creationId xmlns:a16="http://schemas.microsoft.com/office/drawing/2014/main" id="{AA42D9D9-D6B3-9941-B648-4600D85D96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87" b="32022"/>
          <a:stretch/>
        </p:blipFill>
        <p:spPr>
          <a:xfrm>
            <a:off x="-188686" y="10"/>
            <a:ext cx="12380686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262" y="3519328"/>
            <a:ext cx="10417156" cy="2276006"/>
          </a:xfrm>
        </p:spPr>
        <p:txBody>
          <a:bodyPr lIns="90000" anchor="ctr">
            <a:noAutofit/>
          </a:bodyPr>
          <a:lstStyle/>
          <a:p>
            <a:pPr marL="0" indent="0">
              <a:buNone/>
            </a:pPr>
            <a:endParaRPr lang="en-US" sz="20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000" dirty="0">
                <a:latin typeface="Arial Narrow" panose="020B0606020202030204" pitchFamily="34" charset="0"/>
              </a:rPr>
              <a:t>“</a:t>
            </a:r>
            <a:r>
              <a:rPr lang="ko-KR" altLang="en-US" sz="2000" dirty="0">
                <a:latin typeface="Arial Narrow" panose="020B0606020202030204" pitchFamily="34" charset="0"/>
              </a:rPr>
              <a:t>유럽에 위치한 스위스는 총  </a:t>
            </a:r>
            <a:r>
              <a:rPr lang="en-US" altLang="ko-KR" sz="2000" dirty="0">
                <a:latin typeface="Arial Narrow" panose="020B0606020202030204" pitchFamily="34" charset="0"/>
              </a:rPr>
              <a:t>GDP</a:t>
            </a:r>
            <a:r>
              <a:rPr lang="ko-KR" altLang="en-US" sz="2000" dirty="0">
                <a:latin typeface="Arial Narrow" panose="020B0606020202030204" pitchFamily="34" charset="0"/>
              </a:rPr>
              <a:t>가 </a:t>
            </a:r>
            <a:r>
              <a:rPr lang="en-US" altLang="ko-KR" sz="2000" dirty="0">
                <a:latin typeface="Arial Narrow" panose="020B0606020202030204" pitchFamily="34" charset="0"/>
              </a:rPr>
              <a:t>7,000</a:t>
            </a:r>
            <a:r>
              <a:rPr lang="ko-KR" altLang="en-US" sz="2000" dirty="0">
                <a:latin typeface="Arial Narrow" panose="020B0606020202030204" pitchFamily="34" charset="0"/>
              </a:rPr>
              <a:t>억 달러에 이르는 세계 </a:t>
            </a:r>
            <a:r>
              <a:rPr lang="en-US" altLang="ko-KR" sz="2000" dirty="0">
                <a:latin typeface="Arial Narrow" panose="020B0606020202030204" pitchFamily="34" charset="0"/>
              </a:rPr>
              <a:t>20</a:t>
            </a:r>
            <a:r>
              <a:rPr lang="ko-KR" altLang="en-US" sz="2000" dirty="0">
                <a:latin typeface="Arial Narrow" panose="020B0606020202030204" pitchFamily="34" charset="0"/>
              </a:rPr>
              <a:t>위의 경제강국이다</a:t>
            </a:r>
            <a:r>
              <a:rPr lang="en-US" altLang="ko-KR" sz="2000" dirty="0">
                <a:latin typeface="Arial Narrow" panose="020B0606020202030204" pitchFamily="34" charset="0"/>
              </a:rPr>
              <a:t>. </a:t>
            </a:r>
            <a:r>
              <a:rPr lang="en-US" sz="2000" dirty="0">
                <a:latin typeface="Arial Narrow" panose="020B0606020202030204" pitchFamily="34" charset="0"/>
              </a:rPr>
              <a:t>(…). </a:t>
            </a:r>
            <a:r>
              <a:rPr lang="ko-KR" altLang="en-US" sz="2000" dirty="0">
                <a:latin typeface="Arial Narrow" panose="020B0606020202030204" pitchFamily="34" charset="0"/>
              </a:rPr>
              <a:t>복지 혜택은 </a:t>
            </a:r>
            <a:r>
              <a:rPr lang="ko-KR" altLang="en-US" sz="2000" dirty="0" err="1">
                <a:latin typeface="Arial Narrow" panose="020B0606020202030204" pitchFamily="34" charset="0"/>
              </a:rPr>
              <a:t>스칸다나비아</a:t>
            </a:r>
            <a:r>
              <a:rPr lang="ko-KR" altLang="en-US" sz="2000" dirty="0">
                <a:latin typeface="Arial Narrow" panose="020B0606020202030204" pitchFamily="34" charset="0"/>
              </a:rPr>
              <a:t> </a:t>
            </a:r>
            <a:r>
              <a:rPr lang="ko-KR" altLang="en-US" sz="2000" dirty="0" err="1">
                <a:latin typeface="Arial Narrow" panose="020B0606020202030204" pitchFamily="34" charset="0"/>
              </a:rPr>
              <a:t>국가만큼이나</a:t>
            </a:r>
            <a:r>
              <a:rPr lang="ko-KR" altLang="en-US" sz="2000" dirty="0">
                <a:latin typeface="Arial Narrow" panose="020B0606020202030204" pitchFamily="34" charset="0"/>
              </a:rPr>
              <a:t> 촘촘하면서도 세율이 낮고 </a:t>
            </a:r>
            <a:r>
              <a:rPr lang="en-US" altLang="ko-KR" sz="2000" dirty="0">
                <a:latin typeface="Arial Narrow" panose="020B0606020202030204" pitchFamily="34" charset="0"/>
              </a:rPr>
              <a:t>, </a:t>
            </a:r>
            <a:r>
              <a:rPr lang="ko-KR" altLang="en-US" sz="2000" dirty="0">
                <a:latin typeface="Arial Narrow" panose="020B0606020202030204" pitchFamily="34" charset="0"/>
              </a:rPr>
              <a:t>보다 성공적으로 작은 정부를 실현한 동시에 더 높은 수준의 개방성과 안정성을 이룩했다</a:t>
            </a:r>
            <a:r>
              <a:rPr lang="en-US" altLang="ko-KR" sz="2000" dirty="0">
                <a:latin typeface="Arial Narrow" panose="020B0606020202030204" pitchFamily="34" charset="0"/>
              </a:rPr>
              <a:t>. </a:t>
            </a:r>
            <a:r>
              <a:rPr lang="en-US" sz="2000" dirty="0">
                <a:latin typeface="Arial Narrow" panose="020B0606020202030204" pitchFamily="34" charset="0"/>
              </a:rPr>
              <a:t>(…) </a:t>
            </a:r>
            <a:r>
              <a:rPr lang="ko-KR" altLang="en-US" sz="2000" dirty="0">
                <a:latin typeface="Arial Narrow" panose="020B0606020202030204" pitchFamily="34" charset="0"/>
              </a:rPr>
              <a:t>많은 정치인들은 </a:t>
            </a:r>
            <a:r>
              <a:rPr lang="ko-KR" altLang="en-US" sz="2000" dirty="0" err="1">
                <a:latin typeface="Arial Narrow" panose="020B0606020202030204" pitchFamily="34" charset="0"/>
              </a:rPr>
              <a:t>친기업</a:t>
            </a:r>
            <a:r>
              <a:rPr lang="ko-KR" altLang="en-US" sz="2000" dirty="0">
                <a:latin typeface="Arial Narrow" panose="020B0606020202030204" pitchFamily="34" charset="0"/>
              </a:rPr>
              <a:t> 환경 조성과 복지 국가 건설이 상충 관계에 있다고 주장하지만</a:t>
            </a:r>
            <a:r>
              <a:rPr lang="en-US" altLang="ko-KR" sz="2000" dirty="0">
                <a:latin typeface="Arial Narrow" panose="020B0606020202030204" pitchFamily="34" charset="0"/>
              </a:rPr>
              <a:t>, </a:t>
            </a:r>
            <a:r>
              <a:rPr lang="ko-KR" altLang="en-US" sz="2000" dirty="0">
                <a:latin typeface="Arial Narrow" panose="020B0606020202030204" pitchFamily="34" charset="0"/>
              </a:rPr>
              <a:t>스위스의 사례를 보면 이는 잘못된 주장임을 알 수 있다</a:t>
            </a:r>
            <a:r>
              <a:rPr lang="en-US" altLang="ko-KR" sz="2000" dirty="0">
                <a:latin typeface="Arial Narrow" panose="020B0606020202030204" pitchFamily="34" charset="0"/>
              </a:rPr>
              <a:t>. </a:t>
            </a:r>
            <a:r>
              <a:rPr lang="ko-KR" altLang="en-US" sz="2000" dirty="0">
                <a:latin typeface="Arial Narrow" panose="020B0606020202030204" pitchFamily="34" charset="0"/>
              </a:rPr>
              <a:t>스위스의 성공이 우리에게 던져주는 진정한 교훈은</a:t>
            </a:r>
            <a:r>
              <a:rPr lang="en-US" altLang="ko-KR" sz="2000" dirty="0">
                <a:latin typeface="Arial Narrow" panose="020B0606020202030204" pitchFamily="34" charset="0"/>
              </a:rPr>
              <a:t>, </a:t>
            </a:r>
            <a:r>
              <a:rPr lang="ko-KR" altLang="en-US" sz="2000" dirty="0">
                <a:latin typeface="Arial Narrow" panose="020B0606020202030204" pitchFamily="34" charset="0"/>
              </a:rPr>
              <a:t>실용주의 국가로서 두 목표의 적절한 균형만 찾는다면</a:t>
            </a:r>
            <a:r>
              <a:rPr lang="en-US" altLang="ko-KR" sz="2000" dirty="0">
                <a:latin typeface="Arial Narrow" panose="020B0606020202030204" pitchFamily="34" charset="0"/>
              </a:rPr>
              <a:t> </a:t>
            </a:r>
            <a:r>
              <a:rPr lang="ko-KR" altLang="en-US" sz="2000" dirty="0">
                <a:latin typeface="Arial Narrow" panose="020B0606020202030204" pitchFamily="34" charset="0"/>
              </a:rPr>
              <a:t>기업 살리기와 사회적 평등의 양자 모두를 달성할 있다는 것이다</a:t>
            </a:r>
            <a:r>
              <a:rPr lang="en-US" altLang="ko-KR" sz="2000" dirty="0">
                <a:latin typeface="Arial Narrow" panose="020B0606020202030204" pitchFamily="34" charset="0"/>
              </a:rPr>
              <a:t>. </a:t>
            </a:r>
            <a:r>
              <a:rPr lang="ko-KR" altLang="en-US" sz="2000" dirty="0">
                <a:latin typeface="Arial Narrow" panose="020B0606020202030204" pitchFamily="34" charset="0"/>
              </a:rPr>
              <a:t>스위스는 둘 간의 균형점을 발견함으로써 전세계에서 소득수준이 가장 높은 국가가 될 수 있었다</a:t>
            </a:r>
            <a:r>
              <a:rPr lang="en-US" altLang="ko-KR" sz="2000" dirty="0">
                <a:latin typeface="Arial Narrow" panose="020B0606020202030204" pitchFamily="34" charset="0"/>
              </a:rPr>
              <a:t>. </a:t>
            </a:r>
            <a:r>
              <a:rPr lang="ko-KR" altLang="en-US" sz="2000" dirty="0">
                <a:latin typeface="Arial Narrow" panose="020B0606020202030204" pitchFamily="34" charset="0"/>
              </a:rPr>
              <a:t>그러나 눈앞에서 펼쳐진 스위스의 성공에도 불구하고 그 가치를 알아본 이는 드물다</a:t>
            </a:r>
            <a:r>
              <a:rPr lang="en-US" altLang="ko-KR" sz="2000" dirty="0">
                <a:latin typeface="Arial Narrow" panose="020B0606020202030204" pitchFamily="34" charset="0"/>
              </a:rPr>
              <a:t>.</a:t>
            </a:r>
            <a:r>
              <a:rPr lang="ko-KR" altLang="en-US" sz="2000" dirty="0">
                <a:latin typeface="Arial Narrow" panose="020B0606020202030204" pitchFamily="34" charset="0"/>
              </a:rPr>
              <a:t> </a:t>
            </a:r>
            <a:r>
              <a:rPr lang="en-US" altLang="ko-KR" sz="2000" dirty="0">
                <a:latin typeface="Arial Narrow" panose="020B0606020202030204" pitchFamily="34" charset="0"/>
              </a:rPr>
              <a:t>”</a:t>
            </a:r>
            <a:endParaRPr lang="de-CH" sz="2000" dirty="0">
              <a:latin typeface="Arial Narrow" panose="020B060602020203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CE1F6AA-0F71-F84F-99CE-CFC104455A6B}"/>
              </a:ext>
            </a:extLst>
          </p:cNvPr>
          <p:cNvSpPr txBox="1"/>
          <p:nvPr/>
        </p:nvSpPr>
        <p:spPr>
          <a:xfrm>
            <a:off x="7522726" y="6096516"/>
            <a:ext cx="610538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ore-KR" dirty="0" err="1">
                <a:latin typeface="Arial Narrow" panose="020B0606020202030204" pitchFamily="34" charset="0"/>
              </a:rPr>
              <a:t>Ruchir</a:t>
            </a:r>
            <a:r>
              <a:rPr lang="en-US" altLang="ko-Kore-KR" dirty="0">
                <a:latin typeface="Arial Narrow" panose="020B0606020202030204" pitchFamily="34" charset="0"/>
              </a:rPr>
              <a:t> Sharma, &lt;</a:t>
            </a:r>
            <a:r>
              <a:rPr lang="ko-KR" altLang="en-US" dirty="0">
                <a:latin typeface="Arial Narrow" panose="020B0606020202030204" pitchFamily="34" charset="0"/>
              </a:rPr>
              <a:t>스위스 자본가의 건강과 행복</a:t>
            </a:r>
            <a:r>
              <a:rPr lang="en-US" altLang="ko-KR" dirty="0">
                <a:latin typeface="Arial Narrow" panose="020B0606020202030204" pitchFamily="34" charset="0"/>
              </a:rPr>
              <a:t>&gt;</a:t>
            </a:r>
            <a:endParaRPr lang="en-US" altLang="ko-Kore-KR" dirty="0">
              <a:latin typeface="Arial Narrow" panose="020B0606020202030204" pitchFamily="34" charset="0"/>
            </a:endParaRPr>
          </a:p>
          <a:p>
            <a:pPr>
              <a:spcAft>
                <a:spcPts val="600"/>
              </a:spcAft>
            </a:pPr>
            <a:r>
              <a:rPr lang="ko-KR" altLang="en-US" i="1" dirty="0">
                <a:latin typeface="Arial Narrow" panose="020B0606020202030204" pitchFamily="34" charset="0"/>
              </a:rPr>
              <a:t>뉴욕타임스 </a:t>
            </a:r>
            <a:r>
              <a:rPr lang="en-US" altLang="ko-KR" i="1" dirty="0">
                <a:latin typeface="Arial Narrow" panose="020B0606020202030204" pitchFamily="34" charset="0"/>
              </a:rPr>
              <a:t>11</a:t>
            </a:r>
            <a:r>
              <a:rPr lang="ko-KR" altLang="en-US" i="1" dirty="0">
                <a:latin typeface="Arial Narrow" panose="020B0606020202030204" pitchFamily="34" charset="0"/>
              </a:rPr>
              <a:t>월  </a:t>
            </a:r>
            <a:r>
              <a:rPr lang="en-US" altLang="ko-KR" i="1" dirty="0">
                <a:latin typeface="Arial Narrow" panose="020B0606020202030204" pitchFamily="34" charset="0"/>
              </a:rPr>
              <a:t>2</a:t>
            </a:r>
            <a:r>
              <a:rPr lang="ko-KR" altLang="en-US" i="1" dirty="0">
                <a:latin typeface="Arial Narrow" panose="020B0606020202030204" pitchFamily="34" charset="0"/>
              </a:rPr>
              <a:t>일 기사</a:t>
            </a:r>
            <a:endParaRPr lang="de-CH" altLang="ko-Kore-KR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834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1624" y="1906"/>
            <a:ext cx="6616400" cy="1214205"/>
          </a:xfrm>
        </p:spPr>
        <p:txBody>
          <a:bodyPr>
            <a:noAutofit/>
          </a:bodyPr>
          <a:lstStyle/>
          <a:p>
            <a:r>
              <a:rPr lang="ko-KR" altLang="en-US" sz="3000" b="1" dirty="0">
                <a:solidFill>
                  <a:srgbClr val="000000"/>
                </a:solidFill>
                <a:latin typeface="Arial Narrow" panose="020B0606020202030204" pitchFamily="34" charset="0"/>
              </a:rPr>
              <a:t>정치적 안정</a:t>
            </a:r>
            <a:r>
              <a:rPr lang="de-DE" sz="3000" b="1" dirty="0">
                <a:solidFill>
                  <a:srgbClr val="000000"/>
                </a:solidFill>
                <a:latin typeface="Arial Narrow" panose="020B0606020202030204" pitchFamily="34" charset="0"/>
              </a:rPr>
              <a:t>: </a:t>
            </a:r>
            <a:br>
              <a:rPr lang="de-DE" sz="3000" b="1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ko-KR" altLang="en-US" sz="3000" b="1" dirty="0">
                <a:solidFill>
                  <a:srgbClr val="000000"/>
                </a:solidFill>
                <a:latin typeface="Arial Narrow" panose="020B0606020202030204" pitchFamily="34" charset="0"/>
              </a:rPr>
              <a:t>공정성과 평등의 윤리적 지향</a:t>
            </a:r>
            <a:endParaRPr lang="de-CH" sz="30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569DC1-EB23-9343-80DF-9A6C081BB098}"/>
              </a:ext>
            </a:extLst>
          </p:cNvPr>
          <p:cNvSpPr txBox="1"/>
          <p:nvPr/>
        </p:nvSpPr>
        <p:spPr>
          <a:xfrm>
            <a:off x="6212607" y="6356152"/>
            <a:ext cx="2420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i="1" dirty="0">
                <a:solidFill>
                  <a:srgbClr val="000000"/>
                </a:solidFill>
                <a:latin typeface="Arial Narrow" panose="020B0606020202030204" pitchFamily="34" charset="0"/>
              </a:rPr>
              <a:t>스위스 연방 헌법 전문</a:t>
            </a:r>
            <a:endParaRPr kumimoji="1" lang="ko-Kore-KR" altLang="en-US" dirty="0">
              <a:latin typeface="Arial Narrow" panose="020B0606020202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A5D87C-3A05-6147-BCD2-FBA90D97A0B9}"/>
              </a:ext>
            </a:extLst>
          </p:cNvPr>
          <p:cNvSpPr txBox="1"/>
          <p:nvPr/>
        </p:nvSpPr>
        <p:spPr>
          <a:xfrm>
            <a:off x="6203774" y="1298837"/>
            <a:ext cx="2767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ore-KR" dirty="0">
                <a:latin typeface="Arial Narrow" panose="020B0606020202030204" pitchFamily="34" charset="0"/>
              </a:rPr>
              <a:t>“</a:t>
            </a:r>
            <a:r>
              <a:rPr lang="ko-KR" altLang="en-US" dirty="0">
                <a:latin typeface="Arial Narrow" panose="020B0606020202030204" pitchFamily="34" charset="0"/>
              </a:rPr>
              <a:t>스위스 국민과 각 </a:t>
            </a:r>
            <a:r>
              <a:rPr lang="ko-KR" altLang="en-US" dirty="0" err="1">
                <a:latin typeface="Arial Narrow" panose="020B0606020202030204" pitchFamily="34" charset="0"/>
              </a:rPr>
              <a:t>칸톤은</a:t>
            </a:r>
            <a:r>
              <a:rPr lang="en-US" altLang="ko-Kore-KR" dirty="0">
                <a:latin typeface="Arial Narrow" panose="020B0606020202030204" pitchFamily="34" charset="0"/>
              </a:rPr>
              <a:t>,</a:t>
            </a:r>
            <a:endParaRPr lang="ko-Kore-KR" altLang="ko-Kore-KR" dirty="0">
              <a:effectLst/>
              <a:latin typeface="Arial Narrow" panose="020B0606020202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996225E-9099-EE4D-A7C2-B065C4047446}"/>
              </a:ext>
            </a:extLst>
          </p:cNvPr>
          <p:cNvSpPr txBox="1"/>
          <p:nvPr/>
        </p:nvSpPr>
        <p:spPr>
          <a:xfrm>
            <a:off x="6203774" y="1738949"/>
            <a:ext cx="3397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latin typeface="Arial Narrow" panose="020B0606020202030204" pitchFamily="34" charset="0"/>
              </a:rPr>
              <a:t>스위스 국가 탄생의 주역으로서</a:t>
            </a:r>
            <a:r>
              <a:rPr lang="en-US" altLang="ko-Kore-KR" dirty="0">
                <a:latin typeface="Arial Narrow" panose="020B0606020202030204" pitchFamily="34" charset="0"/>
              </a:rPr>
              <a:t>,</a:t>
            </a:r>
            <a:endParaRPr lang="ko-Kore-KR" altLang="ko-Kore-KR" dirty="0">
              <a:effectLst/>
              <a:latin typeface="Arial Narrow" panose="020B0606020202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B76E6FF-2553-7146-865E-A0358E40EC85}"/>
              </a:ext>
            </a:extLst>
          </p:cNvPr>
          <p:cNvSpPr txBox="1"/>
          <p:nvPr/>
        </p:nvSpPr>
        <p:spPr>
          <a:xfrm>
            <a:off x="6203774" y="2224031"/>
            <a:ext cx="5029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Arial Narrow" panose="020B0606020202030204" pitchFamily="34" charset="0"/>
              </a:rPr>
              <a:t>개방성과 연대의식에 입각한 평화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민주주의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독립 </a:t>
            </a:r>
            <a:r>
              <a:rPr lang="en-US" altLang="ko-KR" dirty="0">
                <a:latin typeface="Arial Narrow" panose="020B0606020202030204" pitchFamily="34" charset="0"/>
              </a:rPr>
              <a:t>· </a:t>
            </a:r>
            <a:r>
              <a:rPr lang="ko-KR" altLang="en-US" dirty="0">
                <a:latin typeface="Arial Narrow" panose="020B0606020202030204" pitchFamily="34" charset="0"/>
              </a:rPr>
              <a:t>평화의 토대를 공고히 하고자 헌법 개정에 대한 염원을 담아</a:t>
            </a:r>
            <a:r>
              <a:rPr lang="en-US" altLang="ko-KR" dirty="0">
                <a:latin typeface="Arial Narrow" panose="020B0606020202030204" pitchFamily="34" charset="0"/>
              </a:rPr>
              <a:t>,</a:t>
            </a:r>
            <a:r>
              <a:rPr lang="ko-KR" altLang="en-US" dirty="0">
                <a:latin typeface="Arial Narrow" panose="020B0606020202030204" pitchFamily="34" charset="0"/>
              </a:rPr>
              <a:t> </a:t>
            </a:r>
            <a:endParaRPr lang="ko-Kore-KR" altLang="ko-Kore-KR" dirty="0">
              <a:effectLst/>
              <a:latin typeface="Arial Narrow" panose="020B0606020202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B9BD02-3939-7247-946D-F1CE1C5E8C6F}"/>
              </a:ext>
            </a:extLst>
          </p:cNvPr>
          <p:cNvSpPr txBox="1"/>
          <p:nvPr/>
        </p:nvSpPr>
        <p:spPr>
          <a:xfrm>
            <a:off x="6203774" y="3229485"/>
            <a:ext cx="502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상호 존중과 배려의 정신에 따라 통일 속에서 다양성을 실현하고자 하는 의지를 바탕으로</a:t>
            </a:r>
            <a:r>
              <a:rPr lang="en-US" altLang="ko-KR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endParaRPr lang="de-CH" altLang="ko-Kore-KR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464F34-3E0D-AC43-97C5-A53E2C4CE04B}"/>
              </a:ext>
            </a:extLst>
          </p:cNvPr>
          <p:cNvSpPr txBox="1"/>
          <p:nvPr/>
        </p:nvSpPr>
        <p:spPr>
          <a:xfrm>
            <a:off x="6203774" y="3913719"/>
            <a:ext cx="502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과거에 공동으로 이룩한 성취와 후세대에 대한 책임을 자각하고</a:t>
            </a:r>
            <a:r>
              <a:rPr lang="en-US" altLang="ko-KR" dirty="0">
                <a:solidFill>
                  <a:srgbClr val="000000"/>
                </a:solidFill>
                <a:latin typeface="Arial Narrow" panose="020B0606020202030204" pitchFamily="34" charset="0"/>
              </a:rPr>
              <a:t>,</a:t>
            </a:r>
            <a:endParaRPr lang="de-CH" altLang="ko-Kore-KR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43CC07-E449-C54F-B89E-8A5B9DBFA1D0}"/>
              </a:ext>
            </a:extLst>
          </p:cNvPr>
          <p:cNvSpPr txBox="1"/>
          <p:nvPr/>
        </p:nvSpPr>
        <p:spPr>
          <a:xfrm>
            <a:off x="6203774" y="4638641"/>
            <a:ext cx="5029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자유는 오로지 그 권리를 행사하는 자만 누릴 수 있으며</a:t>
            </a:r>
            <a:r>
              <a:rPr lang="en-US" altLang="ko-KR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ko-KR" altLang="en-US" dirty="0">
                <a:solidFill>
                  <a:srgbClr val="000000"/>
                </a:solidFill>
                <a:latin typeface="Arial Narrow" panose="020B0606020202030204" pitchFamily="34" charset="0"/>
              </a:rPr>
              <a:t>가장 취약한 계층까지 복지를 향유할 때 진정한 시민의 저력이 나온다는 사실을 상기하면서</a:t>
            </a:r>
            <a:r>
              <a:rPr lang="en-US" altLang="ko-KR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endParaRPr lang="de-CH" altLang="ko-Kore-KR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D2EF7BD-887E-504F-8FEE-7F852BA5A77D}"/>
              </a:ext>
            </a:extLst>
          </p:cNvPr>
          <p:cNvSpPr txBox="1"/>
          <p:nvPr/>
        </p:nvSpPr>
        <p:spPr>
          <a:xfrm>
            <a:off x="6203774" y="5907731"/>
            <a:ext cx="3701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latin typeface="Arial Narrow" panose="020B0606020202030204" pitchFamily="34" charset="0"/>
              </a:rPr>
              <a:t>다음과 같이 헌법을 개정한다</a:t>
            </a:r>
            <a:r>
              <a:rPr lang="en-US" altLang="ko-Kore-KR" dirty="0">
                <a:latin typeface="Arial Narrow" panose="020B0606020202030204" pitchFamily="34" charset="0"/>
              </a:rPr>
              <a:t>: (…)”</a:t>
            </a:r>
            <a:endParaRPr lang="ko-Kore-KR" altLang="ko-Kore-KR" dirty="0">
              <a:effectLst/>
              <a:latin typeface="Arial Narrow" panose="020B0606020202030204" pitchFamily="34" charset="0"/>
            </a:endParaRPr>
          </a:p>
        </p:txBody>
      </p:sp>
      <p:pic>
        <p:nvPicPr>
          <p:cNvPr id="4" name="그림 3" descr="테이블, 사진, 케이크, 시계이(가) 표시된 사진&#10;&#10;자동 생성된 설명">
            <a:extLst>
              <a:ext uri="{FF2B5EF4-FFF2-40B4-BE49-F238E27FC236}">
                <a16:creationId xmlns:a16="http://schemas.microsoft.com/office/drawing/2014/main" id="{815A6601-50D5-6C4C-B467-701FB730BD1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937" y="-29028"/>
            <a:ext cx="5975675" cy="7662642"/>
          </a:xfrm>
          <a:prstGeom prst="trapezoid">
            <a:avLst>
              <a:gd name="adj" fmla="val 12462"/>
            </a:avLst>
          </a:prstGeom>
        </p:spPr>
      </p:pic>
    </p:spTree>
    <p:extLst>
      <p:ext uri="{BB962C8B-B14F-4D97-AF65-F5344CB8AC3E}">
        <p14:creationId xmlns:p14="http://schemas.microsoft.com/office/powerpoint/2010/main" val="665988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9662" y="431570"/>
            <a:ext cx="8692675" cy="1325563"/>
          </a:xfrm>
        </p:spPr>
        <p:txBody>
          <a:bodyPr>
            <a:normAutofit/>
          </a:bodyPr>
          <a:lstStyle/>
          <a:p>
            <a:r>
              <a:rPr lang="ko-KR" altLang="en-US" sz="3000" dirty="0">
                <a:latin typeface="Arial Narrow" panose="020B0606020202030204" pitchFamily="34" charset="0"/>
              </a:rPr>
              <a:t>정치적 안정</a:t>
            </a:r>
            <a:r>
              <a:rPr lang="de-DE" sz="3000" dirty="0">
                <a:latin typeface="Arial Narrow" panose="020B0606020202030204" pitchFamily="34" charset="0"/>
              </a:rPr>
              <a:t>: </a:t>
            </a:r>
            <a:r>
              <a:rPr lang="ko-KR" altLang="en-US" sz="3000" dirty="0">
                <a:latin typeface="Arial Narrow" panose="020B0606020202030204" pitchFamily="34" charset="0"/>
              </a:rPr>
              <a:t>작음의 미학</a:t>
            </a:r>
            <a:r>
              <a:rPr lang="de-DE" sz="3000" dirty="0">
                <a:latin typeface="Arial Narrow" panose="020B0606020202030204" pitchFamily="34" charset="0"/>
              </a:rPr>
              <a:t> &amp; </a:t>
            </a:r>
            <a:r>
              <a:rPr lang="ko-KR" altLang="en-US" sz="3000" dirty="0">
                <a:latin typeface="Arial Narrow" panose="020B0606020202030204" pitchFamily="34" charset="0"/>
              </a:rPr>
              <a:t>다양성 속의 통합</a:t>
            </a:r>
            <a:endParaRPr lang="de-CH" sz="3000" dirty="0">
              <a:latin typeface="Arial Narrow" panose="020B0606020202030204" pitchFamily="34" charset="0"/>
            </a:endParaRP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6DA9BE81-E8C9-434A-ADDD-520A4A8D72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6661524"/>
              </p:ext>
            </p:extLst>
          </p:nvPr>
        </p:nvGraphicFramePr>
        <p:xfrm>
          <a:off x="5301115" y="2391011"/>
          <a:ext cx="5834742" cy="255876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253723">
                  <a:extLst>
                    <a:ext uri="{9D8B030D-6E8A-4147-A177-3AD203B41FA5}">
                      <a16:colId xmlns:a16="http://schemas.microsoft.com/office/drawing/2014/main" val="2730629150"/>
                    </a:ext>
                  </a:extLst>
                </a:gridCol>
                <a:gridCol w="3581019">
                  <a:extLst>
                    <a:ext uri="{9D8B030D-6E8A-4147-A177-3AD203B41FA5}">
                      <a16:colId xmlns:a16="http://schemas.microsoft.com/office/drawing/2014/main" val="431771423"/>
                    </a:ext>
                  </a:extLst>
                </a:gridCol>
              </a:tblGrid>
              <a:tr h="4234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ko-KR" altLang="en-US" sz="1800" b="0" kern="1200" dirty="0">
                          <a:latin typeface="Arial Narrow" panose="020B0606020202030204" pitchFamily="34" charset="0"/>
                        </a:rPr>
                        <a:t>인구</a:t>
                      </a:r>
                      <a:r>
                        <a:rPr lang="en-US" altLang="ko-Kore-KR" sz="1800" b="0" kern="1200" dirty="0">
                          <a:latin typeface="Arial Narrow" panose="020B0606020202030204" pitchFamily="34" charset="0"/>
                        </a:rPr>
                        <a:t> (2018)</a:t>
                      </a:r>
                      <a:endParaRPr lang="ko-Kore-KR" altLang="en-US" sz="1800" b="0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ko-Kore-KR" sz="1800" b="0" kern="1200" dirty="0">
                          <a:latin typeface="Arial Narrow" panose="020B0606020202030204" pitchFamily="34" charset="0"/>
                        </a:rPr>
                        <a:t>850</a:t>
                      </a:r>
                      <a:r>
                        <a:rPr lang="ko-KR" altLang="en-US" sz="1800" b="0" kern="1200" dirty="0">
                          <a:latin typeface="Arial Narrow" panose="020B0606020202030204" pitchFamily="34" charset="0"/>
                        </a:rPr>
                        <a:t>만</a:t>
                      </a:r>
                      <a:endParaRPr lang="ko-Kore-KR" altLang="en-US" sz="1800" b="0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811221"/>
                  </a:ext>
                </a:extLst>
              </a:tr>
              <a:tr h="423465">
                <a:tc>
                  <a:txBody>
                    <a:bodyPr/>
                    <a:lstStyle/>
                    <a:p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국토 면적</a:t>
                      </a:r>
                      <a:endParaRPr lang="ko-Kore-KR" altLang="en-US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41,290 km</a:t>
                      </a:r>
                      <a:r>
                        <a:rPr lang="en-US" altLang="ko-Kore-KR" baseline="30000" dirty="0">
                          <a:latin typeface="Arial Narrow" panose="020B0606020202030204" pitchFamily="34" charset="0"/>
                        </a:rPr>
                        <a:t>2</a:t>
                      </a:r>
                      <a:endParaRPr lang="ko-Kore-KR" altLang="en-US" baseline="30000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154752"/>
                  </a:ext>
                </a:extLst>
              </a:tr>
              <a:tr h="704875">
                <a:tc>
                  <a:txBody>
                    <a:bodyPr/>
                    <a:lstStyle/>
                    <a:p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언어</a:t>
                      </a:r>
                      <a:endParaRPr lang="ko-Kore-KR" altLang="en-US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독일어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 63%,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프랑스어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23%,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이탈리아어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8%, </a:t>
                      </a:r>
                      <a:r>
                        <a:rPr lang="ko-KR" altLang="en-US" dirty="0" err="1">
                          <a:latin typeface="Arial Narrow" panose="020B0606020202030204" pitchFamily="34" charset="0"/>
                        </a:rPr>
                        <a:t>로망슈어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 0.8%</a:t>
                      </a:r>
                      <a:endParaRPr lang="ko-Kore-KR" altLang="en-US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6729354"/>
                  </a:ext>
                </a:extLst>
              </a:tr>
              <a:tr h="1006964">
                <a:tc>
                  <a:txBody>
                    <a:bodyPr/>
                    <a:lstStyle/>
                    <a:p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종교</a:t>
                      </a:r>
                      <a:endParaRPr lang="ko-Kore-KR" altLang="en-US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천주교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 35%,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청교도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23%,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기타 기독교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6%,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유대교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0.2%,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이슬람교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50%,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기타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1%, </a:t>
                      </a:r>
                      <a:r>
                        <a:rPr lang="ko-KR" altLang="en-US" dirty="0">
                          <a:latin typeface="Arial Narrow" panose="020B0606020202030204" pitchFamily="34" charset="0"/>
                        </a:rPr>
                        <a:t>무교 </a:t>
                      </a:r>
                      <a:r>
                        <a:rPr lang="en-US" altLang="ko-Kore-KR" dirty="0">
                          <a:latin typeface="Arial Narrow" panose="020B0606020202030204" pitchFamily="34" charset="0"/>
                        </a:rPr>
                        <a:t>28%</a:t>
                      </a:r>
                      <a:endParaRPr lang="ko-Kore-KR" altLang="en-US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995769"/>
                  </a:ext>
                </a:extLst>
              </a:tr>
            </a:tbl>
          </a:graphicData>
        </a:graphic>
      </p:graphicFrame>
      <p:pic>
        <p:nvPicPr>
          <p:cNvPr id="6" name="그림 5">
            <a:extLst>
              <a:ext uri="{FF2B5EF4-FFF2-40B4-BE49-F238E27FC236}">
                <a16:creationId xmlns:a16="http://schemas.microsoft.com/office/drawing/2014/main" id="{B29E6107-37BD-354D-92A6-B974F8C78F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7387" y="2379437"/>
            <a:ext cx="4026309" cy="27545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B83CB6-3B37-4ECB-8A8D-F78A3EEE6A6F}"/>
              </a:ext>
            </a:extLst>
          </p:cNvPr>
          <p:cNvSpPr txBox="1"/>
          <p:nvPr/>
        </p:nvSpPr>
        <p:spPr>
          <a:xfrm>
            <a:off x="2168594" y="3053123"/>
            <a:ext cx="20360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100" b="1" dirty="0">
                <a:latin typeface="Arial Narrow" panose="020B0606020202030204" pitchFamily="34" charset="0"/>
              </a:rPr>
              <a:t>독일어</a:t>
            </a:r>
            <a:r>
              <a:rPr kumimoji="1" lang="en-US" altLang="ko-KR" sz="1100" b="1" dirty="0">
                <a:latin typeface="Arial Narrow" panose="020B0606020202030204" pitchFamily="34" charset="0"/>
              </a:rPr>
              <a:t>, </a:t>
            </a:r>
            <a:r>
              <a:rPr kumimoji="1" lang="ko-KR" altLang="en-US" sz="1100" b="1" dirty="0">
                <a:latin typeface="Arial Narrow" panose="020B0606020202030204" pitchFamily="34" charset="0"/>
              </a:rPr>
              <a:t>스위스 독일어</a:t>
            </a:r>
            <a:endParaRPr kumimoji="1" lang="ko-Kore-KR" alt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DCC0CC-7945-4808-925C-60A13D6111A1}"/>
              </a:ext>
            </a:extLst>
          </p:cNvPr>
          <p:cNvSpPr txBox="1"/>
          <p:nvPr/>
        </p:nvSpPr>
        <p:spPr>
          <a:xfrm>
            <a:off x="1457393" y="1376954"/>
            <a:ext cx="2764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200" dirty="0">
                <a:latin typeface="Arial Narrow" panose="020B0606020202030204" pitchFamily="34" charset="0"/>
              </a:rPr>
              <a:t>연방 의회</a:t>
            </a:r>
            <a:endParaRPr kumimoji="1" lang="ko-Kore-KR" altLang="en-US" sz="2200" dirty="0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7B075B-9EF8-43E3-AC46-00539F66511E}"/>
              </a:ext>
            </a:extLst>
          </p:cNvPr>
          <p:cNvSpPr txBox="1"/>
          <p:nvPr/>
        </p:nvSpPr>
        <p:spPr>
          <a:xfrm>
            <a:off x="688873" y="2883781"/>
            <a:ext cx="9673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100" b="1" dirty="0">
                <a:latin typeface="Arial Narrow" panose="020B0606020202030204" pitchFamily="34" charset="0"/>
              </a:rPr>
              <a:t>프랑스어</a:t>
            </a:r>
            <a:endParaRPr kumimoji="1" lang="ko-Kore-KR" alt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F1AEFE-A877-4FB0-BF2D-77F2AB6BDF00}"/>
              </a:ext>
            </a:extLst>
          </p:cNvPr>
          <p:cNvSpPr txBox="1"/>
          <p:nvPr/>
        </p:nvSpPr>
        <p:spPr>
          <a:xfrm>
            <a:off x="2702971" y="4872334"/>
            <a:ext cx="9673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100" b="1" dirty="0">
                <a:latin typeface="Arial Narrow" panose="020B0606020202030204" pitchFamily="34" charset="0"/>
              </a:rPr>
              <a:t>이탈리아어</a:t>
            </a:r>
            <a:endParaRPr kumimoji="1" lang="ko-Kore-KR" altLang="en-US" sz="1100" b="1" dirty="0">
              <a:latin typeface="Arial Narrow" panose="020B06060202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FDB0B5-1C8B-4350-B4AF-8E270DBA2D81}"/>
              </a:ext>
            </a:extLst>
          </p:cNvPr>
          <p:cNvSpPr txBox="1"/>
          <p:nvPr/>
        </p:nvSpPr>
        <p:spPr>
          <a:xfrm>
            <a:off x="3776366" y="4872334"/>
            <a:ext cx="9673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100" b="1" dirty="0" err="1">
                <a:latin typeface="Arial Narrow" panose="020B0606020202030204" pitchFamily="34" charset="0"/>
              </a:rPr>
              <a:t>로랑슈어</a:t>
            </a:r>
            <a:endParaRPr kumimoji="1" lang="ko-Kore-KR" altLang="en-US" sz="11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492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3262" y="0"/>
            <a:ext cx="6520538" cy="1325563"/>
          </a:xfrm>
        </p:spPr>
        <p:txBody>
          <a:bodyPr>
            <a:normAutofit/>
          </a:bodyPr>
          <a:lstStyle/>
          <a:p>
            <a:r>
              <a:rPr lang="ko-KR" altLang="en-US" sz="3000" b="1" dirty="0">
                <a:latin typeface="Arial Narrow" panose="020B0606020202030204" pitchFamily="34" charset="0"/>
              </a:rPr>
              <a:t>정치적 안정</a:t>
            </a:r>
            <a:r>
              <a:rPr lang="de-DE" sz="3000" b="1" dirty="0">
                <a:latin typeface="Arial Narrow" panose="020B0606020202030204" pitchFamily="34" charset="0"/>
              </a:rPr>
              <a:t>:</a:t>
            </a:r>
            <a:br>
              <a:rPr lang="de-DE" sz="3000" b="1" dirty="0">
                <a:latin typeface="Arial Narrow" panose="020B0606020202030204" pitchFamily="34" charset="0"/>
              </a:rPr>
            </a:br>
            <a:r>
              <a:rPr lang="ko-KR" altLang="en-US" sz="3000" b="1" dirty="0">
                <a:latin typeface="Arial Narrow" panose="020B0606020202030204" pitchFamily="34" charset="0"/>
              </a:rPr>
              <a:t>다양한 모습의 공존</a:t>
            </a:r>
            <a:endParaRPr lang="de-CH" sz="3000" b="1" dirty="0">
              <a:latin typeface="Arial Narrow" panose="020B0606020202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9C6DEA-D03F-7D48-BCA7-0C92F0FDC083}"/>
              </a:ext>
            </a:extLst>
          </p:cNvPr>
          <p:cNvSpPr txBox="1"/>
          <p:nvPr/>
        </p:nvSpPr>
        <p:spPr>
          <a:xfrm>
            <a:off x="4804230" y="1553031"/>
            <a:ext cx="7256390" cy="369332"/>
          </a:xfrm>
          <a:prstGeom prst="rect">
            <a:avLst/>
          </a:prstGeom>
          <a:solidFill>
            <a:schemeClr val="accent1">
              <a:lumMod val="20000"/>
              <a:lumOff val="80000"/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ko-KR" altLang="en-US" b="1" dirty="0">
                <a:latin typeface="Arial Narrow" panose="020B0606020202030204" pitchFamily="34" charset="0"/>
              </a:rPr>
              <a:t>도시 인구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 88.4% vs. </a:t>
            </a:r>
            <a:r>
              <a:rPr kumimoji="1" lang="ko-KR" altLang="en-US" b="1" dirty="0">
                <a:latin typeface="Arial Narrow" panose="020B0606020202030204" pitchFamily="34" charset="0"/>
              </a:rPr>
              <a:t>농어촌 인구</a:t>
            </a:r>
            <a:r>
              <a:rPr kumimoji="1" lang="en-US" altLang="ko-KR" b="1" dirty="0">
                <a:latin typeface="Arial Narrow" panose="020B0606020202030204" pitchFamily="34" charset="0"/>
              </a:rPr>
              <a:t> 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15.2%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18113-30DE-4F43-9A3A-3EE6B4912748}"/>
              </a:ext>
            </a:extLst>
          </p:cNvPr>
          <p:cNvSpPr txBox="1"/>
          <p:nvPr/>
        </p:nvSpPr>
        <p:spPr>
          <a:xfrm>
            <a:off x="4804229" y="2223517"/>
            <a:ext cx="7256391" cy="923330"/>
          </a:xfrm>
          <a:prstGeom prst="rect">
            <a:avLst/>
          </a:prstGeom>
          <a:solidFill>
            <a:schemeClr val="accent1">
              <a:lumMod val="20000"/>
              <a:lumOff val="80000"/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ko-KR" altLang="en-US" b="1" dirty="0">
                <a:latin typeface="Arial Narrow" panose="020B0606020202030204" pitchFamily="34" charset="0"/>
              </a:rPr>
              <a:t>고령층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 vs. </a:t>
            </a:r>
            <a:r>
              <a:rPr kumimoji="1" lang="ko-KR" altLang="en-US" b="1" dirty="0">
                <a:latin typeface="Arial Narrow" panose="020B0606020202030204" pitchFamily="34" charset="0"/>
              </a:rPr>
              <a:t>청년층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: </a:t>
            </a:r>
            <a:r>
              <a:rPr kumimoji="1" lang="ko-KR" altLang="en-US" b="1" dirty="0">
                <a:latin typeface="Arial Narrow" panose="020B0606020202030204" pitchFamily="34" charset="0"/>
              </a:rPr>
              <a:t>고령화</a:t>
            </a:r>
            <a:endParaRPr kumimoji="1" lang="en-US" altLang="ko-Kore-KR" b="1" dirty="0">
              <a:latin typeface="Arial Narrow" panose="020B0606020202030204" pitchFamily="34" charset="0"/>
            </a:endParaRPr>
          </a:p>
          <a:p>
            <a:r>
              <a:rPr kumimoji="1" lang="en-US" altLang="ko-Kore-KR" dirty="0">
                <a:latin typeface="Arial Narrow" panose="020B0606020202030204" pitchFamily="34" charset="0"/>
              </a:rPr>
              <a:t>65</a:t>
            </a:r>
            <a:r>
              <a:rPr kumimoji="1" lang="ko-KR" altLang="en-US" dirty="0">
                <a:latin typeface="Arial Narrow" panose="020B0606020202030204" pitchFamily="34" charset="0"/>
              </a:rPr>
              <a:t>세 이상</a:t>
            </a:r>
            <a:r>
              <a:rPr kumimoji="1" lang="en-US" altLang="ko-Kore-KR" dirty="0">
                <a:latin typeface="Arial Narrow" panose="020B0606020202030204" pitchFamily="34" charset="0"/>
              </a:rPr>
              <a:t>:	18.5%</a:t>
            </a:r>
          </a:p>
          <a:p>
            <a:r>
              <a:rPr kumimoji="1" lang="ko-KR" altLang="en-US" dirty="0">
                <a:latin typeface="Arial Narrow" panose="020B0606020202030204" pitchFamily="34" charset="0"/>
              </a:rPr>
              <a:t>출산율</a:t>
            </a:r>
            <a:r>
              <a:rPr kumimoji="1" lang="en-US" altLang="ko-Kore-KR" dirty="0">
                <a:latin typeface="Arial Narrow" panose="020B0606020202030204" pitchFamily="34" charset="0"/>
              </a:rPr>
              <a:t>: 	                  1.5</a:t>
            </a:r>
            <a:r>
              <a:rPr kumimoji="1" lang="ko-KR" altLang="en-US" dirty="0">
                <a:latin typeface="Arial Narrow" panose="020B0606020202030204" pitchFamily="34" charset="0"/>
              </a:rPr>
              <a:t>명</a:t>
            </a:r>
            <a:endParaRPr kumimoji="1" lang="en-US" altLang="ko-Kore-KR" dirty="0"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075D03-FB4B-4641-A923-DAF56A5616C6}"/>
              </a:ext>
            </a:extLst>
          </p:cNvPr>
          <p:cNvSpPr txBox="1"/>
          <p:nvPr/>
        </p:nvSpPr>
        <p:spPr>
          <a:xfrm>
            <a:off x="4804231" y="5355436"/>
            <a:ext cx="7256390" cy="923330"/>
          </a:xfrm>
          <a:prstGeom prst="rect">
            <a:avLst/>
          </a:prstGeom>
          <a:solidFill>
            <a:schemeClr val="accent1">
              <a:lumMod val="20000"/>
              <a:lumOff val="80000"/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ko-KR" altLang="en-US" b="1" dirty="0">
                <a:latin typeface="Arial Narrow" panose="020B0606020202030204" pitchFamily="34" charset="0"/>
              </a:rPr>
              <a:t>스위스 국적 소지자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 vs. </a:t>
            </a:r>
            <a:r>
              <a:rPr kumimoji="1" lang="ko-KR" altLang="en-US" b="1" dirty="0">
                <a:latin typeface="Arial Narrow" panose="020B0606020202030204" pitchFamily="34" charset="0"/>
              </a:rPr>
              <a:t>외국인</a:t>
            </a:r>
            <a:endParaRPr kumimoji="1" lang="en-US" altLang="ko-Kore-KR" b="1" dirty="0">
              <a:latin typeface="Arial Narrow" panose="020B0606020202030204" pitchFamily="34" charset="0"/>
            </a:endParaRPr>
          </a:p>
          <a:p>
            <a:r>
              <a:rPr kumimoji="1" lang="ko-KR" altLang="en-US" dirty="0">
                <a:latin typeface="Arial Narrow" panose="020B0606020202030204" pitchFamily="34" charset="0"/>
              </a:rPr>
              <a:t>거주자의 </a:t>
            </a:r>
            <a:r>
              <a:rPr kumimoji="1" lang="en-US" altLang="ko-KR" dirty="0">
                <a:latin typeface="Arial Narrow" panose="020B0606020202030204" pitchFamily="34" charset="0"/>
              </a:rPr>
              <a:t>25%</a:t>
            </a:r>
            <a:r>
              <a:rPr kumimoji="1" lang="ko-KR" altLang="en-US" dirty="0">
                <a:latin typeface="Arial Narrow" panose="020B0606020202030204" pitchFamily="34" charset="0"/>
              </a:rPr>
              <a:t>가 외국인</a:t>
            </a:r>
            <a:endParaRPr kumimoji="1" lang="en-US" altLang="ko-Kore-KR" dirty="0">
              <a:latin typeface="Arial Narrow" panose="020B0606020202030204" pitchFamily="34" charset="0"/>
            </a:endParaRPr>
          </a:p>
          <a:p>
            <a:r>
              <a:rPr kumimoji="1" lang="en-US" altLang="ko-Kore-KR" dirty="0">
                <a:latin typeface="Arial Narrow" panose="020B0606020202030204" pitchFamily="34" charset="0"/>
              </a:rPr>
              <a:t>2000-2018 </a:t>
            </a:r>
            <a:r>
              <a:rPr kumimoji="1" lang="ko-KR" altLang="en-US" dirty="0">
                <a:latin typeface="Arial Narrow" panose="020B0606020202030204" pitchFamily="34" charset="0"/>
              </a:rPr>
              <a:t>기간동안 연간 </a:t>
            </a:r>
            <a:r>
              <a:rPr kumimoji="1" lang="en-US" altLang="ko-KR" dirty="0">
                <a:latin typeface="Arial Narrow" panose="020B0606020202030204" pitchFamily="34" charset="0"/>
              </a:rPr>
              <a:t>40,000-60,000</a:t>
            </a:r>
            <a:r>
              <a:rPr kumimoji="1" lang="ko-KR" altLang="en-US" dirty="0">
                <a:latin typeface="Arial Narrow" panose="020B0606020202030204" pitchFamily="34" charset="0"/>
              </a:rPr>
              <a:t>명의 외국인이 스위스 시민권 취득</a:t>
            </a:r>
            <a:endParaRPr kumimoji="1" lang="en-US" altLang="ko-Kore-KR" dirty="0"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1EEAB5-A0A9-1E48-B39D-F8CC264C2473}"/>
              </a:ext>
            </a:extLst>
          </p:cNvPr>
          <p:cNvSpPr txBox="1"/>
          <p:nvPr/>
        </p:nvSpPr>
        <p:spPr>
          <a:xfrm>
            <a:off x="4804230" y="3654662"/>
            <a:ext cx="7256390" cy="1477328"/>
          </a:xfrm>
          <a:prstGeom prst="rect">
            <a:avLst/>
          </a:prstGeom>
          <a:solidFill>
            <a:schemeClr val="accent1">
              <a:lumMod val="20000"/>
              <a:lumOff val="80000"/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ko-KR" altLang="en-US" b="1" dirty="0">
                <a:latin typeface="Arial Narrow" panose="020B0606020202030204" pitchFamily="34" charset="0"/>
              </a:rPr>
              <a:t>여성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 vs. </a:t>
            </a:r>
            <a:r>
              <a:rPr kumimoji="1" lang="ko-KR" altLang="en-US" b="1" dirty="0">
                <a:latin typeface="Arial Narrow" panose="020B0606020202030204" pitchFamily="34" charset="0"/>
              </a:rPr>
              <a:t>남성</a:t>
            </a:r>
            <a:r>
              <a:rPr kumimoji="1" lang="en-US" altLang="ko-Kore-KR" b="1" dirty="0">
                <a:latin typeface="Arial Narrow" panose="020B0606020202030204" pitchFamily="34" charset="0"/>
              </a:rPr>
              <a:t>: </a:t>
            </a:r>
            <a:r>
              <a:rPr kumimoji="1" lang="ko-KR" altLang="en-US" b="1" dirty="0">
                <a:latin typeface="Arial Narrow" panose="020B0606020202030204" pitchFamily="34" charset="0"/>
              </a:rPr>
              <a:t>여성의 따라잡기</a:t>
            </a:r>
            <a:endParaRPr kumimoji="1" lang="en-US" altLang="ko-Kore-KR" b="1" dirty="0">
              <a:latin typeface="Arial Narrow" panose="020B0606020202030204" pitchFamily="34" charset="0"/>
            </a:endParaRPr>
          </a:p>
          <a:p>
            <a:r>
              <a:rPr kumimoji="1" lang="ko-KR" altLang="en-US" dirty="0">
                <a:latin typeface="Arial Narrow" panose="020B0606020202030204" pitchFamily="34" charset="0"/>
              </a:rPr>
              <a:t>여성 참정권 인정 </a:t>
            </a:r>
            <a:r>
              <a:rPr kumimoji="1" lang="en-US" altLang="ko-KR" dirty="0">
                <a:latin typeface="Arial Narrow" panose="020B0606020202030204" pitchFamily="34" charset="0"/>
              </a:rPr>
              <a:t>(1971)</a:t>
            </a:r>
            <a:endParaRPr kumimoji="1" lang="en-US" altLang="ko-Kore-KR" dirty="0">
              <a:latin typeface="Arial Narrow" panose="020B0606020202030204" pitchFamily="34" charset="0"/>
            </a:endParaRPr>
          </a:p>
          <a:p>
            <a:r>
              <a:rPr kumimoji="1" lang="ko-KR" altLang="en-US" dirty="0">
                <a:latin typeface="Arial Narrow" panose="020B0606020202030204" pitchFamily="34" charset="0"/>
              </a:rPr>
              <a:t>여성의 대표성 제고</a:t>
            </a:r>
            <a:r>
              <a:rPr kumimoji="1" lang="en-US" altLang="ko-Kore-KR" dirty="0">
                <a:latin typeface="Arial Narrow" panose="020B0606020202030204" pitchFamily="34" charset="0"/>
              </a:rPr>
              <a:t>: </a:t>
            </a:r>
            <a:r>
              <a:rPr kumimoji="1" lang="ko-KR" altLang="en-US" dirty="0">
                <a:latin typeface="Arial Narrow" panose="020B0606020202030204" pitchFamily="34" charset="0"/>
              </a:rPr>
              <a:t>상하원 의원이 </a:t>
            </a:r>
            <a:r>
              <a:rPr kumimoji="1" lang="en-US" altLang="ko-KR" dirty="0">
                <a:latin typeface="Arial Narrow" panose="020B0606020202030204" pitchFamily="34" charset="0"/>
              </a:rPr>
              <a:t>34% </a:t>
            </a:r>
            <a:r>
              <a:rPr kumimoji="1" lang="ko-KR" altLang="en-US" dirty="0">
                <a:latin typeface="Arial Narrow" panose="020B0606020202030204" pitchFamily="34" charset="0"/>
              </a:rPr>
              <a:t>차지</a:t>
            </a:r>
            <a:endParaRPr kumimoji="1" lang="en-US" altLang="ko-Kore-KR" dirty="0">
              <a:latin typeface="Arial Narrow" panose="020B0606020202030204" pitchFamily="34" charset="0"/>
            </a:endParaRPr>
          </a:p>
          <a:p>
            <a:r>
              <a:rPr kumimoji="1" lang="en-US" altLang="ko-Kore-KR" dirty="0">
                <a:latin typeface="Arial Narrow" panose="020B0606020202030204" pitchFamily="34" charset="0"/>
              </a:rPr>
              <a:t>(</a:t>
            </a:r>
            <a:r>
              <a:rPr kumimoji="1" lang="ko-KR" altLang="en-US" dirty="0">
                <a:latin typeface="Arial Narrow" panose="020B0606020202030204" pitchFamily="34" charset="0"/>
              </a:rPr>
              <a:t>하원</a:t>
            </a:r>
            <a:r>
              <a:rPr kumimoji="1" lang="en-US" altLang="ko-Kore-KR" dirty="0">
                <a:latin typeface="Arial Narrow" panose="020B0606020202030204" pitchFamily="34" charset="0"/>
              </a:rPr>
              <a:t>: 42%, </a:t>
            </a:r>
            <a:r>
              <a:rPr kumimoji="1" lang="ko-KR" altLang="en-US" dirty="0">
                <a:latin typeface="Arial Narrow" panose="020B0606020202030204" pitchFamily="34" charset="0"/>
              </a:rPr>
              <a:t>상원</a:t>
            </a:r>
            <a:r>
              <a:rPr kumimoji="1" lang="en-US" altLang="ko-Kore-KR" dirty="0">
                <a:latin typeface="Arial Narrow" panose="020B0606020202030204" pitchFamily="34" charset="0"/>
              </a:rPr>
              <a:t>: 26%)</a:t>
            </a:r>
          </a:p>
          <a:p>
            <a:r>
              <a:rPr kumimoji="1" lang="ko-KR" altLang="en-US" dirty="0">
                <a:latin typeface="Arial Narrow" panose="020B0606020202030204" pitchFamily="34" charset="0"/>
              </a:rPr>
              <a:t>성별 임금격차</a:t>
            </a:r>
            <a:r>
              <a:rPr kumimoji="1" lang="en-US" altLang="ko-Kore-KR" dirty="0">
                <a:latin typeface="Arial Narrow" panose="020B0606020202030204" pitchFamily="34" charset="0"/>
              </a:rPr>
              <a:t>: 11.52%</a:t>
            </a:r>
          </a:p>
        </p:txBody>
      </p:sp>
    </p:spTree>
    <p:extLst>
      <p:ext uri="{BB962C8B-B14F-4D97-AF65-F5344CB8AC3E}">
        <p14:creationId xmlns:p14="http://schemas.microsoft.com/office/powerpoint/2010/main" val="2486420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1901" y="0"/>
            <a:ext cx="5291663" cy="1122744"/>
          </a:xfrm>
        </p:spPr>
        <p:txBody>
          <a:bodyPr anchor="b">
            <a:normAutofit/>
          </a:bodyPr>
          <a:lstStyle/>
          <a:p>
            <a:r>
              <a:rPr lang="ko-KR" altLang="en-US" sz="3500" dirty="0">
                <a:latin typeface="Arial Narrow" panose="020B0606020202030204" pitchFamily="34" charset="0"/>
              </a:rPr>
              <a:t>정치적 안정</a:t>
            </a:r>
            <a:r>
              <a:rPr lang="de-DE" sz="3500" dirty="0">
                <a:latin typeface="Arial Narrow" panose="020B0606020202030204" pitchFamily="34" charset="0"/>
              </a:rPr>
              <a:t>: </a:t>
            </a:r>
            <a:br>
              <a:rPr lang="de-DE" sz="3500" dirty="0">
                <a:latin typeface="Arial Narrow" panose="020B0606020202030204" pitchFamily="34" charset="0"/>
              </a:rPr>
            </a:br>
            <a:r>
              <a:rPr lang="ko-KR" altLang="en-US" sz="3500" dirty="0">
                <a:latin typeface="Arial Narrow" panose="020B0606020202030204" pitchFamily="34" charset="0"/>
              </a:rPr>
              <a:t>연방 체제</a:t>
            </a:r>
            <a:endParaRPr lang="de-CH" sz="3500" dirty="0">
              <a:latin typeface="Arial Narrow" panose="020B0606020202030204" pitchFamily="34" charset="0"/>
            </a:endParaRPr>
          </a:p>
        </p:txBody>
      </p:sp>
      <p:pic>
        <p:nvPicPr>
          <p:cNvPr id="4" name="그림 3" descr="지도, 텍스트이(가) 표시된 사진&#10;&#10;자동 생성된 설명">
            <a:extLst>
              <a:ext uri="{FF2B5EF4-FFF2-40B4-BE49-F238E27FC236}">
                <a16:creationId xmlns:a16="http://schemas.microsoft.com/office/drawing/2014/main" id="{53B5733D-ABA1-C74D-8FEB-44FA9CA7AA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8"/>
          <a:stretch/>
        </p:blipFill>
        <p:spPr>
          <a:xfrm>
            <a:off x="-23151" y="13162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pic>
        <p:nvPicPr>
          <p:cNvPr id="7" name="그림 6" descr="그리기, 시계이(가) 표시된 사진&#10;&#10;자동 생성된 설명">
            <a:extLst>
              <a:ext uri="{FF2B5EF4-FFF2-40B4-BE49-F238E27FC236}">
                <a16:creationId xmlns:a16="http://schemas.microsoft.com/office/drawing/2014/main" id="{12C29AFA-0BE5-0E4C-A235-749290E229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307" y="0"/>
            <a:ext cx="876300" cy="50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76CA4F-DE12-7C42-B874-97051AFD5974}"/>
              </a:ext>
            </a:extLst>
          </p:cNvPr>
          <p:cNvSpPr txBox="1"/>
          <p:nvPr/>
        </p:nvSpPr>
        <p:spPr>
          <a:xfrm>
            <a:off x="2301119" y="69334"/>
            <a:ext cx="646331" cy="369332"/>
          </a:xfrm>
          <a:prstGeom prst="rect">
            <a:avLst/>
          </a:prstGeom>
          <a:solidFill>
            <a:srgbClr val="86192C"/>
          </a:solidFill>
        </p:spPr>
        <p:txBody>
          <a:bodyPr wrap="none" rtlCol="0">
            <a:spAutoFit/>
          </a:bodyPr>
          <a:lstStyle/>
          <a:p>
            <a:r>
              <a:rPr kumimoji="1" lang="ko-KR" alt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연방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9A6B37-D94A-6040-95F3-9A3BA34F2C4B}"/>
              </a:ext>
            </a:extLst>
          </p:cNvPr>
          <p:cNvSpPr txBox="1"/>
          <p:nvPr/>
        </p:nvSpPr>
        <p:spPr>
          <a:xfrm>
            <a:off x="6261553" y="1570116"/>
            <a:ext cx="552404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ko-KR" sz="2000" dirty="0">
                <a:latin typeface="Arial Narrow" panose="020B0606020202030204" pitchFamily="34" charset="0"/>
              </a:rPr>
              <a:t>3</a:t>
            </a:r>
            <a:r>
              <a:rPr kumimoji="1" lang="ko-KR" altLang="en-US" sz="2000" dirty="0">
                <a:latin typeface="Arial Narrow" panose="020B0606020202030204" pitchFamily="34" charset="0"/>
              </a:rPr>
              <a:t>단계 국가 체제</a:t>
            </a:r>
            <a:endParaRPr kumimoji="1" lang="en-US" altLang="ko-Kore-KR" sz="2000" dirty="0">
              <a:latin typeface="Arial Narrow" panose="020B0606020202030204" pitchFamily="34" charset="0"/>
            </a:endParaRPr>
          </a:p>
          <a:p>
            <a:r>
              <a:rPr kumimoji="1" lang="en-US" altLang="ko-Kore-KR" sz="2000" dirty="0">
                <a:latin typeface="Arial Narrow" panose="020B0606020202030204" pitchFamily="34" charset="0"/>
              </a:rPr>
              <a:t>      -</a:t>
            </a:r>
            <a:r>
              <a:rPr kumimoji="1" lang="ko-KR" altLang="en-US" sz="2000" dirty="0">
                <a:latin typeface="Arial Narrow" panose="020B0606020202030204" pitchFamily="34" charset="0"/>
              </a:rPr>
              <a:t>연방</a:t>
            </a:r>
            <a:r>
              <a:rPr kumimoji="1" lang="en-US" altLang="ko-Kore-KR" sz="20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2000" dirty="0" err="1">
                <a:latin typeface="Arial Narrow" panose="020B0606020202030204" pitchFamily="34" charset="0"/>
              </a:rPr>
              <a:t>칸톤</a:t>
            </a:r>
            <a:r>
              <a:rPr kumimoji="1" lang="en-US" altLang="ko-Kore-KR" sz="2000" dirty="0">
                <a:latin typeface="Arial Narrow" panose="020B0606020202030204" pitchFamily="34" charset="0"/>
              </a:rPr>
              <a:t>, </a:t>
            </a:r>
            <a:r>
              <a:rPr kumimoji="1" lang="ko-KR" altLang="en-US" sz="2000" dirty="0">
                <a:latin typeface="Arial Narrow" panose="020B0606020202030204" pitchFamily="34" charset="0"/>
              </a:rPr>
              <a:t>시군</a:t>
            </a:r>
            <a:endParaRPr kumimoji="1" lang="en-US" altLang="ko-Kore-KR" sz="2000" dirty="0">
              <a:latin typeface="Arial Narrow" panose="020B0606020202030204" pitchFamily="34" charset="0"/>
            </a:endParaRPr>
          </a:p>
          <a:p>
            <a:endParaRPr kumimoji="1" lang="en-US" altLang="ko-Kore-KR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ko-KR" altLang="en-US" sz="2000" dirty="0">
                <a:latin typeface="Arial Narrow" panose="020B0606020202030204" pitchFamily="34" charset="0"/>
              </a:rPr>
              <a:t>보충성의 원칙</a:t>
            </a:r>
            <a:endParaRPr kumimoji="1" lang="en-US" altLang="ko-Kore-KR" sz="2000" dirty="0">
              <a:latin typeface="Arial Narrow" panose="020B0606020202030204" pitchFamily="34" charset="0"/>
            </a:endParaRPr>
          </a:p>
          <a:p>
            <a:endParaRPr kumimoji="1" lang="en-US" altLang="ko-Kore-KR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ore-KR" sz="2000" dirty="0">
                <a:latin typeface="Arial Narrow" panose="020B0606020202030204" pitchFamily="34" charset="0"/>
              </a:rPr>
              <a:t>“</a:t>
            </a:r>
            <a:r>
              <a:rPr lang="ko-KR" altLang="en-US" sz="2000" dirty="0">
                <a:latin typeface="Arial Narrow" panose="020B0606020202030204" pitchFamily="34" charset="0"/>
              </a:rPr>
              <a:t>협의 민주주의</a:t>
            </a:r>
            <a:r>
              <a:rPr lang="en-US" altLang="ko-KR" sz="2000" dirty="0">
                <a:latin typeface="Arial Narrow" panose="020B0606020202030204" pitchFamily="34" charset="0"/>
              </a:rPr>
              <a:t>(</a:t>
            </a:r>
            <a:r>
              <a:rPr lang="en-US" altLang="ko-Kore-KR" sz="2000" dirty="0" err="1">
                <a:latin typeface="Arial Narrow" panose="020B0606020202030204" pitchFamily="34" charset="0"/>
              </a:rPr>
              <a:t>Konkordanzdemokratie</a:t>
            </a:r>
            <a:r>
              <a:rPr lang="en-US" altLang="ko-Kore-KR" sz="2000" dirty="0">
                <a:latin typeface="Arial Narrow" panose="020B0606020202030204" pitchFamily="34" charset="0"/>
              </a:rPr>
              <a:t>)”</a:t>
            </a:r>
          </a:p>
          <a:p>
            <a:endParaRPr lang="en-US" altLang="ko-Kore-KR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Arial Narrow" panose="020B0606020202030204" pitchFamily="34" charset="0"/>
              </a:rPr>
              <a:t>작은 정부와 재정 절감 지향</a:t>
            </a:r>
            <a:r>
              <a:rPr lang="en-US" altLang="ko-Kore-KR" sz="2000" dirty="0">
                <a:latin typeface="Arial Narrow" panose="020B0606020202030204" pitchFamily="34" charset="0"/>
              </a:rPr>
              <a:t>: </a:t>
            </a:r>
            <a:r>
              <a:rPr lang="ko-KR" altLang="en-US" sz="2000" dirty="0">
                <a:latin typeface="Arial Narrow" panose="020B0606020202030204" pitchFamily="34" charset="0"/>
              </a:rPr>
              <a:t>채무 상한선 설정</a:t>
            </a:r>
            <a:endParaRPr lang="en-US" altLang="ko-Kore-KR" sz="2000" dirty="0">
              <a:latin typeface="Arial Narrow" panose="020B0606020202030204" pitchFamily="34" charset="0"/>
            </a:endParaRPr>
          </a:p>
          <a:p>
            <a:endParaRPr lang="en-US" altLang="ko-Kore-KR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Arial Narrow" panose="020B0606020202030204" pitchFamily="34" charset="0"/>
              </a:rPr>
              <a:t>직접 민주주의 요소가 가미된 대의 민주주의</a:t>
            </a:r>
            <a:endParaRPr lang="en-US" altLang="ko-Kore-KR" sz="2000" dirty="0">
              <a:latin typeface="Arial Narrow" panose="020B0606020202030204" pitchFamily="34" charset="0"/>
            </a:endParaRPr>
          </a:p>
          <a:p>
            <a:r>
              <a:rPr lang="en-US" altLang="ko-Kore-KR" sz="2000" dirty="0">
                <a:latin typeface="Arial Narrow" panose="020B0606020202030204" pitchFamily="34" charset="0"/>
              </a:rPr>
              <a:t>      - </a:t>
            </a:r>
            <a:r>
              <a:rPr lang="ko-KR" altLang="en-US" sz="2000" dirty="0">
                <a:latin typeface="Arial Narrow" panose="020B0606020202030204" pitchFamily="34" charset="0"/>
              </a:rPr>
              <a:t>수시로 주민투표 실시</a:t>
            </a:r>
            <a:endParaRPr lang="en-US" altLang="ko-Kore-KR" sz="2000" dirty="0">
              <a:latin typeface="Arial Narrow" panose="020B0606020202030204" pitchFamily="34" charset="0"/>
            </a:endParaRPr>
          </a:p>
          <a:p>
            <a:r>
              <a:rPr lang="en-US" altLang="ko-Kore-KR" sz="2000" dirty="0">
                <a:latin typeface="Arial Narrow" panose="020B0606020202030204" pitchFamily="34" charset="0"/>
              </a:rPr>
              <a:t>      - </a:t>
            </a:r>
            <a:r>
              <a:rPr lang="ko-KR" altLang="en-US" sz="2000" dirty="0">
                <a:latin typeface="Arial Narrow" panose="020B0606020202030204" pitchFamily="34" charset="0"/>
              </a:rPr>
              <a:t>주민투표 발의권</a:t>
            </a:r>
            <a:endParaRPr lang="en-US" altLang="ko-Kore-KR" sz="2000" dirty="0">
              <a:latin typeface="Arial Narrow" panose="020B0606020202030204" pitchFamily="34" charset="0"/>
            </a:endParaRPr>
          </a:p>
          <a:p>
            <a:r>
              <a:rPr lang="en-US" altLang="ko-Kore-KR" sz="2000" dirty="0">
                <a:latin typeface="Arial Narrow" panose="020B0606020202030204" pitchFamily="34" charset="0"/>
              </a:rPr>
              <a:t>      - </a:t>
            </a:r>
            <a:r>
              <a:rPr lang="ko-KR" altLang="en-US" sz="2000" dirty="0">
                <a:latin typeface="Arial Narrow" panose="020B0606020202030204" pitchFamily="34" charset="0"/>
              </a:rPr>
              <a:t>법안 발의권</a:t>
            </a:r>
            <a:endParaRPr lang="en-US" altLang="ko-Kore-KR" sz="2000" dirty="0">
              <a:latin typeface="Arial Narrow" panose="020B0606020202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3E269C-B0EB-F246-8687-397C44FD513F}"/>
              </a:ext>
            </a:extLst>
          </p:cNvPr>
          <p:cNvSpPr txBox="1"/>
          <p:nvPr/>
        </p:nvSpPr>
        <p:spPr>
          <a:xfrm>
            <a:off x="2590462" y="1932973"/>
            <a:ext cx="646331" cy="369332"/>
          </a:xfrm>
          <a:prstGeom prst="rect">
            <a:avLst/>
          </a:prstGeom>
          <a:solidFill>
            <a:srgbClr val="86192C"/>
          </a:solidFill>
        </p:spPr>
        <p:txBody>
          <a:bodyPr wrap="none" rtlCol="0">
            <a:spAutoFit/>
          </a:bodyPr>
          <a:lstStyle/>
          <a:p>
            <a:r>
              <a:rPr kumimoji="1" lang="ko-KR" altLang="en-US" dirty="0" err="1">
                <a:solidFill>
                  <a:schemeClr val="bg1"/>
                </a:solidFill>
                <a:latin typeface="Arial Narrow" panose="020B0606020202030204" pitchFamily="34" charset="0"/>
              </a:rPr>
              <a:t>칸톤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AAB350-3097-8642-8CDC-9DD9E579534A}"/>
              </a:ext>
            </a:extLst>
          </p:cNvPr>
          <p:cNvSpPr txBox="1"/>
          <p:nvPr/>
        </p:nvSpPr>
        <p:spPr>
          <a:xfrm>
            <a:off x="2312565" y="4312974"/>
            <a:ext cx="646331" cy="369332"/>
          </a:xfrm>
          <a:prstGeom prst="rect">
            <a:avLst/>
          </a:prstGeom>
          <a:solidFill>
            <a:srgbClr val="86192C"/>
          </a:solidFill>
        </p:spPr>
        <p:txBody>
          <a:bodyPr wrap="none" rtlCol="0">
            <a:spAutoFit/>
          </a:bodyPr>
          <a:lstStyle/>
          <a:p>
            <a:r>
              <a:rPr kumimoji="1" lang="ko-KR" altLang="en-US" dirty="0">
                <a:solidFill>
                  <a:schemeClr val="bg1"/>
                </a:solidFill>
                <a:latin typeface="Arial Narrow" panose="020B0606020202030204" pitchFamily="34" charset="0"/>
              </a:rPr>
              <a:t>시군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552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건물, 사람, 실외, 도로이(가) 표시된 사진&#10;&#10;자동 생성된 설명">
            <a:extLst>
              <a:ext uri="{FF2B5EF4-FFF2-40B4-BE49-F238E27FC236}">
                <a16:creationId xmlns:a16="http://schemas.microsoft.com/office/drawing/2014/main" id="{18B1B1E3-360E-DC4E-9137-782A4155DA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46" b="24565"/>
          <a:stretch/>
        </p:blipFill>
        <p:spPr>
          <a:xfrm>
            <a:off x="14512" y="-15126"/>
            <a:ext cx="12192001" cy="46043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789" y="4660459"/>
            <a:ext cx="11279981" cy="1509931"/>
          </a:xfrm>
        </p:spPr>
        <p:txBody>
          <a:bodyPr>
            <a:normAutofit/>
          </a:bodyPr>
          <a:lstStyle/>
          <a:p>
            <a:r>
              <a:rPr lang="ko-KR" altLang="en-US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정치적 안정</a:t>
            </a:r>
            <a:r>
              <a:rPr lang="de-DE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: </a:t>
            </a:r>
            <a:r>
              <a:rPr lang="ko-KR" altLang="en-US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연정 체제의 </a:t>
            </a:r>
            <a:r>
              <a:rPr lang="en-US" altLang="ko-KR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“</a:t>
            </a:r>
            <a:r>
              <a:rPr lang="ko-KR" altLang="en-US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마법 공식</a:t>
            </a:r>
            <a:r>
              <a:rPr lang="en-US" altLang="ko-KR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”</a:t>
            </a:r>
            <a:br>
              <a:rPr lang="de-DE" sz="4000" dirty="0">
                <a:solidFill>
                  <a:srgbClr val="000000"/>
                </a:solidFill>
                <a:latin typeface="Arial Narrow" panose="020B0606020202030204" pitchFamily="34" charset="0"/>
              </a:rPr>
            </a:br>
            <a:r>
              <a:rPr lang="ko-KR" altLang="en-US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연정 체제 소속 정당이 유권자의 약 </a:t>
            </a:r>
            <a:r>
              <a:rPr lang="en-US" altLang="ko-KR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70%</a:t>
            </a:r>
            <a:r>
              <a:rPr lang="ko-KR" altLang="en-US" sz="4000" dirty="0">
                <a:solidFill>
                  <a:srgbClr val="000000"/>
                </a:solidFill>
                <a:latin typeface="Arial Narrow" panose="020B0606020202030204" pitchFamily="34" charset="0"/>
              </a:rPr>
              <a:t>를 득표</a:t>
            </a:r>
            <a:endParaRPr lang="de-CH" sz="3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968702-6BDA-DD4F-93AF-E2E0DB44CDED}"/>
              </a:ext>
            </a:extLst>
          </p:cNvPr>
          <p:cNvSpPr txBox="1"/>
          <p:nvPr/>
        </p:nvSpPr>
        <p:spPr>
          <a:xfrm>
            <a:off x="6095999" y="349492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SP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6534FBB-F8E7-9C41-9969-5165C5EF7775}"/>
              </a:ext>
            </a:extLst>
          </p:cNvPr>
          <p:cNvSpPr txBox="1"/>
          <p:nvPr/>
        </p:nvSpPr>
        <p:spPr>
          <a:xfrm>
            <a:off x="7183118" y="-60480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FDP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B82D9C2-D74C-5F4F-823F-142105F36076}"/>
              </a:ext>
            </a:extLst>
          </p:cNvPr>
          <p:cNvSpPr txBox="1"/>
          <p:nvPr/>
        </p:nvSpPr>
        <p:spPr>
          <a:xfrm>
            <a:off x="5313679" y="-26428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SP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2991BDC-BAB1-FC41-B6DB-32BC52951930}"/>
              </a:ext>
            </a:extLst>
          </p:cNvPr>
          <p:cNvSpPr txBox="1"/>
          <p:nvPr/>
        </p:nvSpPr>
        <p:spPr>
          <a:xfrm>
            <a:off x="9530078" y="335760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FDP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1341670-52E0-BE47-938E-422E57D9AA43}"/>
              </a:ext>
            </a:extLst>
          </p:cNvPr>
          <p:cNvSpPr txBox="1"/>
          <p:nvPr/>
        </p:nvSpPr>
        <p:spPr>
          <a:xfrm>
            <a:off x="2458720" y="349492"/>
            <a:ext cx="680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CVP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5199E4C-22B8-1E48-8A8E-7B43CC513C63}"/>
              </a:ext>
            </a:extLst>
          </p:cNvPr>
          <p:cNvSpPr txBox="1"/>
          <p:nvPr/>
        </p:nvSpPr>
        <p:spPr>
          <a:xfrm>
            <a:off x="8158478" y="82794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SVP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F8A6E61-2B61-954F-98CF-12854BCB9618}"/>
              </a:ext>
            </a:extLst>
          </p:cNvPr>
          <p:cNvSpPr txBox="1"/>
          <p:nvPr/>
        </p:nvSpPr>
        <p:spPr>
          <a:xfrm>
            <a:off x="3901438" y="70152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SVP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54D360-C487-AF44-B1D7-5F2FE335B729}"/>
              </a:ext>
            </a:extLst>
          </p:cNvPr>
          <p:cNvSpPr txBox="1"/>
          <p:nvPr/>
        </p:nvSpPr>
        <p:spPr>
          <a:xfrm>
            <a:off x="1048538" y="687092"/>
            <a:ext cx="680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KR" dirty="0">
                <a:solidFill>
                  <a:schemeClr val="bg1"/>
                </a:solidFill>
                <a:latin typeface="Arial Narrow" panose="020B0606020202030204" pitchFamily="34" charset="0"/>
              </a:rPr>
              <a:t>CVP</a:t>
            </a:r>
            <a:endParaRPr kumimoji="1" lang="ko-Kore-KR" alt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100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>
            <a:extLst>
              <a:ext uri="{FF2B5EF4-FFF2-40B4-BE49-F238E27FC236}">
                <a16:creationId xmlns:a16="http://schemas.microsoft.com/office/drawing/2014/main" id="{0C137D67-E2F7-6044-A8FC-5BE6324BCB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49470" y="1747126"/>
            <a:ext cx="8476067" cy="33520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F58B9-7850-544B-A31D-CC55EACA004A}"/>
              </a:ext>
            </a:extLst>
          </p:cNvPr>
          <p:cNvSpPr txBox="1"/>
          <p:nvPr/>
        </p:nvSpPr>
        <p:spPr>
          <a:xfrm>
            <a:off x="1457393" y="1376954"/>
            <a:ext cx="2764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200" dirty="0">
                <a:latin typeface="Arial Narrow" panose="020B0606020202030204" pitchFamily="34" charset="0"/>
              </a:rPr>
              <a:t>연방 의회</a:t>
            </a:r>
            <a:endParaRPr kumimoji="1" lang="ko-Kore-KR" altLang="en-US" sz="2200" dirty="0">
              <a:latin typeface="Arial Narrow" panose="020B0606020202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4382B-0469-534A-8815-9EE87D23E96F}"/>
              </a:ext>
            </a:extLst>
          </p:cNvPr>
          <p:cNvSpPr txBox="1"/>
          <p:nvPr/>
        </p:nvSpPr>
        <p:spPr>
          <a:xfrm>
            <a:off x="1457393" y="5100011"/>
            <a:ext cx="1603324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900" b="1" dirty="0">
                <a:latin typeface="Arial Narrow" panose="020B0606020202030204" pitchFamily="34" charset="0"/>
              </a:rPr>
              <a:t>하원</a:t>
            </a:r>
            <a:endParaRPr kumimoji="1" lang="en-US" altLang="ko-Kore-KR" sz="1900" b="1" dirty="0">
              <a:latin typeface="Arial Narrow" panose="020B0606020202030204" pitchFamily="34" charset="0"/>
            </a:endParaRPr>
          </a:p>
          <a:p>
            <a:r>
              <a:rPr kumimoji="1" lang="ko-KR" altLang="en-US" sz="1900" dirty="0">
                <a:latin typeface="Arial Narrow" panose="020B0606020202030204" pitchFamily="34" charset="0"/>
              </a:rPr>
              <a:t>의석수</a:t>
            </a:r>
            <a:r>
              <a:rPr kumimoji="1" lang="en-US" altLang="ko-KR" sz="1900" dirty="0">
                <a:latin typeface="Arial Narrow" panose="020B0606020202030204" pitchFamily="34" charset="0"/>
              </a:rPr>
              <a:t>: </a:t>
            </a:r>
            <a:r>
              <a:rPr kumimoji="1" lang="en-US" altLang="ko-Kore-KR" sz="1900" dirty="0">
                <a:latin typeface="Arial Narrow" panose="020B0606020202030204" pitchFamily="34" charset="0"/>
              </a:rPr>
              <a:t>200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석</a:t>
            </a:r>
            <a:endParaRPr kumimoji="1" lang="en-US" altLang="ko-Kore-KR" sz="1900" dirty="0">
              <a:latin typeface="Arial Narrow" panose="020B0606020202030204" pitchFamily="34" charset="0"/>
            </a:endParaRPr>
          </a:p>
          <a:p>
            <a:r>
              <a:rPr kumimoji="1" lang="ko-KR" altLang="en-US" sz="1900" dirty="0">
                <a:latin typeface="Arial Narrow" panose="020B0606020202030204" pitchFamily="34" charset="0"/>
              </a:rPr>
              <a:t>시민을 대표</a:t>
            </a:r>
            <a:endParaRPr kumimoji="1" lang="ko-Kore-KR" altLang="en-US" sz="1900" dirty="0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1BB221-10AA-AC4A-9E93-3B9839BCE602}"/>
              </a:ext>
            </a:extLst>
          </p:cNvPr>
          <p:cNvSpPr txBox="1"/>
          <p:nvPr/>
        </p:nvSpPr>
        <p:spPr>
          <a:xfrm>
            <a:off x="5854873" y="5100011"/>
            <a:ext cx="1503938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900" b="1" dirty="0">
                <a:latin typeface="Arial Narrow" panose="020B0606020202030204" pitchFamily="34" charset="0"/>
              </a:rPr>
              <a:t>상원</a:t>
            </a:r>
            <a:r>
              <a:rPr kumimoji="1" lang="en-US" altLang="ko-Kore-KR" sz="1900" b="1" dirty="0">
                <a:latin typeface="Arial Narrow" panose="020B0606020202030204" pitchFamily="34" charset="0"/>
              </a:rPr>
              <a:t> </a:t>
            </a:r>
          </a:p>
          <a:p>
            <a:r>
              <a:rPr kumimoji="1" lang="ko-KR" altLang="en-US" sz="1900" dirty="0">
                <a:latin typeface="Arial Narrow" panose="020B0606020202030204" pitchFamily="34" charset="0"/>
              </a:rPr>
              <a:t>의석수</a:t>
            </a:r>
            <a:r>
              <a:rPr kumimoji="1" lang="en-US" altLang="ko-KR" sz="1900" dirty="0">
                <a:latin typeface="Arial Narrow" panose="020B0606020202030204" pitchFamily="34" charset="0"/>
              </a:rPr>
              <a:t>: </a:t>
            </a:r>
            <a:r>
              <a:rPr kumimoji="1" lang="en-US" altLang="ko-Kore-KR" sz="1900" dirty="0">
                <a:latin typeface="Arial Narrow" panose="020B0606020202030204" pitchFamily="34" charset="0"/>
              </a:rPr>
              <a:t>46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석</a:t>
            </a:r>
            <a:endParaRPr kumimoji="1" lang="en-US" altLang="ko-Kore-KR" sz="1900" dirty="0">
              <a:latin typeface="Arial Narrow" panose="020B0606020202030204" pitchFamily="34" charset="0"/>
            </a:endParaRPr>
          </a:p>
          <a:p>
            <a:r>
              <a:rPr kumimoji="1" lang="ko-KR" altLang="en-US" sz="1900" dirty="0" err="1">
                <a:latin typeface="Arial Narrow" panose="020B0606020202030204" pitchFamily="34" charset="0"/>
              </a:rPr>
              <a:t>칸톤을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 대표</a:t>
            </a:r>
            <a:endParaRPr kumimoji="1" lang="ko-Kore-KR" altLang="en-US" sz="1900" dirty="0">
              <a:latin typeface="Arial Narrow" panose="020B060602020203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3AB5971-D3B3-F344-AE97-258F82640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470" y="75330"/>
            <a:ext cx="9493059" cy="914400"/>
          </a:xfrm>
        </p:spPr>
        <p:txBody>
          <a:bodyPr anchor="b">
            <a:normAutofit/>
          </a:bodyPr>
          <a:lstStyle/>
          <a:p>
            <a:r>
              <a:rPr lang="ko-KR" altLang="en-US" sz="3500" b="1" dirty="0">
                <a:latin typeface="Arial Narrow" panose="020B0606020202030204" pitchFamily="34" charset="0"/>
              </a:rPr>
              <a:t>정치적 안정</a:t>
            </a:r>
            <a:r>
              <a:rPr lang="de-DE" sz="3500" b="1" dirty="0">
                <a:latin typeface="Arial Narrow" panose="020B0606020202030204" pitchFamily="34" charset="0"/>
              </a:rPr>
              <a:t>: </a:t>
            </a:r>
            <a:r>
              <a:rPr lang="ko-KR" altLang="en-US" sz="3500" b="1" dirty="0">
                <a:latin typeface="Arial Narrow" panose="020B0606020202030204" pitchFamily="34" charset="0"/>
              </a:rPr>
              <a:t>연정 체제의 </a:t>
            </a:r>
            <a:r>
              <a:rPr lang="en-US" altLang="ko-KR" sz="3500" b="1" dirty="0">
                <a:latin typeface="Arial Narrow" panose="020B0606020202030204" pitchFamily="34" charset="0"/>
              </a:rPr>
              <a:t>“</a:t>
            </a:r>
            <a:r>
              <a:rPr lang="ko-KR" altLang="en-US" sz="3500" b="1" dirty="0">
                <a:latin typeface="Arial Narrow" panose="020B0606020202030204" pitchFamily="34" charset="0"/>
              </a:rPr>
              <a:t>마법 공식＂</a:t>
            </a:r>
            <a:endParaRPr lang="de-CH" sz="3500" b="1" dirty="0"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A42C52-E684-48FA-B368-90BE49C427FB}"/>
              </a:ext>
            </a:extLst>
          </p:cNvPr>
          <p:cNvSpPr txBox="1"/>
          <p:nvPr/>
        </p:nvSpPr>
        <p:spPr>
          <a:xfrm>
            <a:off x="1457393" y="1807841"/>
            <a:ext cx="378464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900" dirty="0">
                <a:latin typeface="Arial Narrow" panose="020B0606020202030204" pitchFamily="34" charset="0"/>
              </a:rPr>
              <a:t>국민의회 </a:t>
            </a:r>
            <a:r>
              <a:rPr kumimoji="1" lang="ko-KR" altLang="en-US" sz="1900" dirty="0" err="1">
                <a:latin typeface="Arial Narrow" panose="020B0606020202030204" pitchFamily="34" charset="0"/>
              </a:rPr>
              <a:t>정당별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 의석 분포</a:t>
            </a:r>
            <a:endParaRPr kumimoji="1" lang="ko-Kore-KR" altLang="en-US" sz="1900" dirty="0">
              <a:latin typeface="Arial Narrow" panose="020B06060202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697AD7-3D66-4992-8978-24A53CEDB973}"/>
              </a:ext>
            </a:extLst>
          </p:cNvPr>
          <p:cNvSpPr txBox="1"/>
          <p:nvPr/>
        </p:nvSpPr>
        <p:spPr>
          <a:xfrm>
            <a:off x="5587503" y="1807840"/>
            <a:ext cx="378464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900" dirty="0">
                <a:latin typeface="Arial Narrow" panose="020B0606020202030204" pitchFamily="34" charset="0"/>
              </a:rPr>
              <a:t>전주</a:t>
            </a:r>
            <a:r>
              <a:rPr kumimoji="1" lang="en-US" altLang="ko-KR" sz="1900" dirty="0">
                <a:latin typeface="Arial Narrow" panose="020B0606020202030204" pitchFamily="34" charset="0"/>
              </a:rPr>
              <a:t>(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全州</a:t>
            </a:r>
            <a:r>
              <a:rPr kumimoji="1" lang="en-US" altLang="ko-KR" sz="1900" dirty="0">
                <a:latin typeface="Arial Narrow" panose="020B0606020202030204" pitchFamily="34" charset="0"/>
              </a:rPr>
              <a:t>)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의회 </a:t>
            </a:r>
            <a:r>
              <a:rPr kumimoji="1" lang="ko-KR" altLang="en-US" sz="1900" dirty="0" err="1">
                <a:latin typeface="Arial Narrow" panose="020B0606020202030204" pitchFamily="34" charset="0"/>
              </a:rPr>
              <a:t>정당별</a:t>
            </a:r>
            <a:r>
              <a:rPr kumimoji="1" lang="ko-KR" altLang="en-US" sz="1900" dirty="0">
                <a:latin typeface="Arial Narrow" panose="020B0606020202030204" pitchFamily="34" charset="0"/>
              </a:rPr>
              <a:t> 의석 분포</a:t>
            </a:r>
            <a:endParaRPr kumimoji="1" lang="ko-Kore-KR" altLang="en-US" sz="19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119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600</Words>
  <Application>Microsoft Office PowerPoint</Application>
  <PresentationFormat>와이드스크린</PresentationFormat>
  <Paragraphs>104</Paragraphs>
  <Slides>10</Slides>
  <Notes>10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Office 테마</vt:lpstr>
      <vt:lpstr> 정치적 안정,  경제적 번영,  사회적 평등 및  합의 유도 민주주의</vt:lpstr>
      <vt:lpstr>PowerPoint 프레젠테이션</vt:lpstr>
      <vt:lpstr>PowerPoint 프레젠테이션</vt:lpstr>
      <vt:lpstr>정치적 안정:  공정성과 평등의 윤리적 지향</vt:lpstr>
      <vt:lpstr>정치적 안정: 작음의 미학 &amp; 다양성 속의 통합</vt:lpstr>
      <vt:lpstr>정치적 안정: 다양한 모습의 공존</vt:lpstr>
      <vt:lpstr>정치적 안정:  연방 체제</vt:lpstr>
      <vt:lpstr>정치적 안정: 연정 체제의 “마법 공식” 연정 체제 소속 정당이 유권자의 약 70%를 득표</vt:lpstr>
      <vt:lpstr>정치적 안정: 연정 체제의 “마법 공식＂</vt:lpstr>
      <vt:lpstr>정치적 안정: 틈새 외교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Political stability,  Economic prosperity,  Social equality  and Consensus-driven democracy</dc:title>
  <dc:creator>안 현주</dc:creator>
  <cp:lastModifiedBy>Hee Hyung Chung</cp:lastModifiedBy>
  <cp:revision>26</cp:revision>
  <cp:lastPrinted>2020-06-02T01:46:27Z</cp:lastPrinted>
  <dcterms:created xsi:type="dcterms:W3CDTF">2020-05-31T15:05:57Z</dcterms:created>
  <dcterms:modified xsi:type="dcterms:W3CDTF">2020-06-03T02:54:48Z</dcterms:modified>
</cp:coreProperties>
</file>