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handoutMasterIdLst>
    <p:handoutMasterId r:id="rId24"/>
  </p:handoutMasterIdLst>
  <p:sldIdLst>
    <p:sldId id="288" r:id="rId2"/>
    <p:sldId id="265" r:id="rId3"/>
    <p:sldId id="303" r:id="rId4"/>
    <p:sldId id="306" r:id="rId5"/>
    <p:sldId id="305" r:id="rId6"/>
    <p:sldId id="290" r:id="rId7"/>
    <p:sldId id="307" r:id="rId8"/>
    <p:sldId id="269" r:id="rId9"/>
    <p:sldId id="267" r:id="rId10"/>
    <p:sldId id="308" r:id="rId11"/>
    <p:sldId id="291" r:id="rId12"/>
    <p:sldId id="309" r:id="rId13"/>
    <p:sldId id="301" r:id="rId14"/>
    <p:sldId id="293" r:id="rId15"/>
    <p:sldId id="294" r:id="rId16"/>
    <p:sldId id="276" r:id="rId17"/>
    <p:sldId id="310" r:id="rId18"/>
    <p:sldId id="311" r:id="rId19"/>
    <p:sldId id="297" r:id="rId20"/>
    <p:sldId id="304" r:id="rId21"/>
    <p:sldId id="280" r:id="rId22"/>
    <p:sldId id="312" r:id="rId23"/>
  </p:sldIdLst>
  <p:sldSz cx="12192000" cy="6858000"/>
  <p:notesSz cx="6805613" cy="99441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25" autoAdjust="0"/>
    <p:restoredTop sz="95801"/>
  </p:normalViewPr>
  <p:slideViewPr>
    <p:cSldViewPr snapToGrid="0" snapToObjects="1">
      <p:cViewPr varScale="1">
        <p:scale>
          <a:sx n="100" d="100"/>
          <a:sy n="100" d="100"/>
        </p:scale>
        <p:origin x="30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939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254617-CAC0-411D-82EB-D2D3828ECC9A}" type="datetimeFigureOut">
              <a:rPr lang="de-CH" smtClean="0"/>
              <a:t>03.06.2020</a:t>
            </a:fld>
            <a:endParaRPr lang="de-C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939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EE1625-180A-4776-A2C4-C8A70AA39528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612691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5-29T06:33:08.323"/>
    </inkml:context>
    <inkml:brush xml:id="br0">
      <inkml:brushProperty name="width" value="0.35" units="cm"/>
      <inkml:brushProperty name="height" value="2.1" units="cm"/>
      <inkml:brushProperty name="color" value="#E71224"/>
      <inkml:brushProperty name="inkEffects" value="pencil"/>
    </inkml:brush>
  </inkml:definitions>
  <inkml:trace contextRef="#ctx0" brushRef="#br0">9433 4328 16383,'-59'0'0,"-19"0"0,0 0 0,16 0 0,0 0 0,-20 0 0,20 4 0,-2 2 0,5 0 0,1 2 0,-1 3 0,-1 1 0,-12 1 0,0-2 0,12-5 0,1 1 0,-6 4 0,0-1 0,7-9 0,1 0 0,-1 10 0,0-1 0,0-8 0,1-2 0,-1 6 0,0-1 0,0-5 0,1 0 0,-1-1 0,0 2 0,-6 4 0,-2 0 0,-9-3 0,2-1 0,16 5 0,1-1 0,-22-5 0,3 0 0,-20 10 0,24-8 0,-2-1 0,13 3 0,1 2 0,-5-1 0,-2 0 0,1-4 0,1 1 0,5 3 0,-1 0 0,-21-4 0,2-2 0,25 0 0,-2 2 0,-39 5 0,2 0 0,42-4 0,0-1 0,-43 6 0,0-2 0,-4-5 0,33 0 0,-10 0 0,9 0 0,12 0 0,2 0 0,-43 5 0,-1 1 0,34-5 0,3 1 0,-7 3 0,-1 1 0,-5-1 0,0 1 0,5 0 0,1 1 0,0-1 0,-1 2 0,-6 3 0,2-1 0,11-8 0,1-1 0,-6 10 0,0-1 0,7-8 0,0-1 0,1 3 0,-1 2 0,1-1 0,-2 0 0,-14-5 0,1 3 0,23 6 0,0 1 0,-28-9 0,0 0 0,-17 18 0,36-17 0,-1-1 0,2 4 0,2 0 0,3-5 0,1 0 0,0-1 0,-1 2 0,-4 4 0,0 0 0,4-4 0,1 1 0,0 3 0,-1 0 0,-4-5 0,0 0 0,4 0 0,1 0 0,0 0 0,0 0 0,-6 0 0,1 0 0,-33 0 0,32 0 0,1 0 0,-34 0 0,-9 0 0,-1 0 0,11 0 0,32 0 0,1 0 0,-34 0 0,34 0 0,0 0 0,-34 0 0,-9 0 0,12 0 0,12-9 0,-8 6 0,19-15 0,-8 7 0,11-9 0,11 0 0,-8 0 0,18-7 0,1 6 0,4-14 0,15 6 0,-7-8 0,16 0 0,-6-11 0,15-2 0,-17-23 0,17-14 0,-8 8 0,9 11 0,2-3 0,-1 14 0,0 2 0,0-7 0,0-1 0,0-7 0,0 2 0,0-26 0,0 23 0,0-2 0,0 13 0,0 1 0,0 0 0,0 1 0,-1 1 0,2 2 0,9-35 0,-6 40 0,4 0 0,23-36 0,-8 11 0,18-9 0,-10 21 0,11-10 0,-2 13 0,0-1 0,-1 11 0,0-8 0,-1 18 0,2-18 0,-3 18 0,2-8 0,-2 11 0,0 0 0,0-1 0,1 1 0,-1 8 0,10-8 0,-7 8 0,8-10 0,-1 9 0,-7-5 0,18 3 0,-19-5 0,9-2 0,-1 0 0,-7 10 0,18-9 0,-18 8 0,17-10 0,-6 1 0,-1 9 0,7-8 0,-7 7 0,11 0 0,-1-7 0,12 5 0,-9-8 0,21-2 0,-21 2 0,21-2 0,-10 1 0,1 9 0,9-8 0,-21 10 0,21-12 0,-21 11 0,9 1 0,0 1 0,-9 7 0,9-8 0,0 1 0,3 6 0,11-7 0,-11 1 0,8 6 0,-8-15 0,12 14 0,-38 4 0,1 0 0,39-3 0,-39 7 0,0 1 0,36-6 0,1 1 0,-38 4 0,1 1 0,39 1 0,-39 0 0,0 0 0,-1 8 0,1 1 0,1-4 0,0-2 0,7 0 0,0 1 0,-1-1 0,1 1 0,0-1 0,-1 0 0,2 0 0,-2 1 0,-6 5 0,0-1 0,4-4 0,2 2 0,9 7 0,1 1 0,1-9 0,0-1 0,6 4 0,1 1 0,7 0 0,-5-1 0,-28-4 0,1 2 0,26 8 0,1 0 0,17-18 0,-30 17 0,2 1 0,-8-4 0,-1 0 0,1 4 0,-1 2 0,-5-1 0,-1 0 0,48 0 0,-13 0 0,1 0 0,-12 0 0,-4 0 0,1 0 0,-8 0 0,8 0 0,-12 0 0,0 0 0,1 9 0,-1 2 0,0 0 0,12 7 0,3-6 0,12 10 0,-1-1 0,-11 0 0,8-9 0,-19 6 0,7-7 0,-10 9 0,-1 0 0,-10 0 0,8-1 0,-18 0 0,7 0 0,-18-1 0,6 1 0,-7-1 0,0 0 0,7 0 0,-15 8 0,15-5 0,-15 5 0,15 1 0,-6-7 0,0 15 0,6-14 0,-6 14 0,8-6 0,0 8 0,0 0 0,1 1 0,-10-1 0,8 0 0,-7 0 0,-1 0 0,-1 1 0,-8-1 0,0 0 0,-1 0 0,1 0 0,-1 1 0,-7-10 0,5 7 0,-14-7 0,7 9 0,-2-8 0,-5 6 0,6-7 0,-8 9 0,8 0 0,-6 1 0,6-1 0,-8 0 0,0 0 0,0 0 0,0 1 0,0 9 0,0-7 0,0 7 0,0-9 0,0-1 0,0 0 0,0 0 0,0 0 0,0 1 0,0-10 0,0 7 0,0-7 0,0 9 0,0-8 0,0 6 0,0-16 0,0 16 0,0-7 0,0 10 0,-8-1 0,6 0 0,-15 0 0,-2 0 0,-2 11 0,-6-8 0,7 17 0,-9-6 0,7-1 0,-17 19 0,17-16 0,-18 19 0,18-12 0,-18 12 0,-4 16 0,0-20 0,17-21 0,0-1 0,-13 7 0,13-10 0,0 0 0,-17 21 0,-20 13 0,21-16 0,-19 3 0,20-14 0,-9 10 0,13-20 0,0 7 0,-1 1 0,1-8 0,-1 7 0,2-10 0,0 1 0,-1-1 0,1 0 0,-1-8 0,9 6 0,-6-6 0,14 8 0,-14-8 0,14 6 0,-15-14 0,16 14 0,-16-6 0,7 8 0,1-8 0,-8 5 0,16-5 0,-6-1 0,7 7 0,2-16 0,-1 8 0,8-10 0,-6 0 0,15 0 0,-15-7 0,14 5 0,-13-6 0,5 8 0,-7 1 0,-1-1 0,1 0 0,0 0 0,-10 1 0,8-1 0,-7 1 0,8-1 0,8 0 0,-5 0 0,13-15 0,-6-20 0,8 4 0,0-11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5-29T06:33:12.667"/>
    </inkml:context>
    <inkml:brush xml:id="br0">
      <inkml:brushProperty name="width" value="0.35" units="cm"/>
      <inkml:brushProperty name="height" value="2.1" units="cm"/>
      <inkml:brushProperty name="color" value="#E71224"/>
      <inkml:brushProperty name="inkEffects" value="pencil"/>
    </inkml:brush>
  </inkml:definitions>
  <inkml:trace contextRef="#ctx0" brushRef="#br0">93 0 16383,'0'0'0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5-29T06:33:13.890"/>
    </inkml:context>
    <inkml:brush xml:id="br0">
      <inkml:brushProperty name="width" value="0.35" units="cm"/>
      <inkml:brushProperty name="height" value="2.1" units="cm"/>
      <inkml:brushProperty name="color" value="#E71224"/>
      <inkml:brushProperty name="inkEffects" value="pencil"/>
    </inkml:brush>
  </inkml:definitions>
  <inkml:trace contextRef="#ctx0" brushRef="#br0">70 1 16383,'0'0'0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5-29T06:33:14.075"/>
    </inkml:context>
    <inkml:brush xml:id="br0">
      <inkml:brushProperty name="width" value="0.35" units="cm"/>
      <inkml:brushProperty name="height" value="2.1" units="cm"/>
      <inkml:brushProperty name="color" value="#E71224"/>
      <inkml:brushProperty name="inkEffects" value="pencil"/>
    </inkml:brush>
  </inkml:definitions>
  <inkml:trace contextRef="#ctx0" brushRef="#br0">70 1 16383,'0'0'0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7392795-7EC3-C743-B704-159F4868A2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CF69324C-632E-1B43-9961-A2E8E364BD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67823E8-DDF4-E649-ACB8-C7CB8A75BB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A070-22F7-7D47-90B0-58FF067B8C8C}" type="datetimeFigureOut">
              <a:rPr kumimoji="1" lang="ko-Kore-KR" altLang="en-US" smtClean="0"/>
              <a:t>06/03/2020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3199FB1-9DB7-9D48-81EC-BD179A2DCD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392467-F200-614C-9D82-A44DC14FE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00753-FAB8-8343-84DF-73899CCC64D9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87754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5AF91E2-69F5-454F-AD4A-A9A561ED4C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E9DBF07C-DADC-2049-9708-4068350048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542854D-3348-854F-AE68-A1E257C64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A070-22F7-7D47-90B0-58FF067B8C8C}" type="datetimeFigureOut">
              <a:rPr kumimoji="1" lang="ko-Kore-KR" altLang="en-US" smtClean="0"/>
              <a:t>06/03/2020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80AF258-CE7A-474F-AA6E-22D523241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CEF7C99-C757-634E-A1DF-DDD4D280C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00753-FAB8-8343-84DF-73899CCC64D9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430575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D7311354-AD4E-D54A-91D1-2C3487ECD0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2E4E558-70CC-9347-B568-7671DEF1D7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5AF56FF-89D0-7741-B304-01B8BAE95D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A070-22F7-7D47-90B0-58FF067B8C8C}" type="datetimeFigureOut">
              <a:rPr kumimoji="1" lang="ko-Kore-KR" altLang="en-US" smtClean="0"/>
              <a:t>06/03/2020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1DBE5DE-EFAE-6248-8B89-C741AF567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1DB2E77-B2AC-5B46-9247-03AA9614F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00753-FAB8-8343-84DF-73899CCC64D9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793192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226CB85-C32C-074B-A954-F8B958BE26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265E71F-277A-AE4E-87E1-54B656FA21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0F05DAB-2817-994B-81C6-76C0EB3DCD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A070-22F7-7D47-90B0-58FF067B8C8C}" type="datetimeFigureOut">
              <a:rPr kumimoji="1" lang="ko-Kore-KR" altLang="en-US" smtClean="0"/>
              <a:t>06/03/2020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0C82434-6E12-0640-BE3A-69F130F69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90B77FD-F913-6C44-AA86-098193BD9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00753-FAB8-8343-84DF-73899CCC64D9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304530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15F209C-A044-674B-B919-8BB7A8B53A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4F8D437-86C2-6341-912E-604C122813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6E0661E-BB42-4346-96BB-2A4EA3BF13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A070-22F7-7D47-90B0-58FF067B8C8C}" type="datetimeFigureOut">
              <a:rPr kumimoji="1" lang="ko-Kore-KR" altLang="en-US" smtClean="0"/>
              <a:t>06/03/2020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793171D-CA0F-BF4E-944D-161E966760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A8105A7-8D78-914E-9D6D-B5CC05630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00753-FAB8-8343-84DF-73899CCC64D9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641531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EF9D978-58D3-1A4D-A308-A74C33B3A9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08F5F51-9365-C64F-A479-F2588FD82E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0C4DFC6-55F9-164C-8259-7DEDCCC98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4DFB710-6403-C144-BE40-B4AE821A11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A070-22F7-7D47-90B0-58FF067B8C8C}" type="datetimeFigureOut">
              <a:rPr kumimoji="1" lang="ko-Kore-KR" altLang="en-US" smtClean="0"/>
              <a:t>06/03/2020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BBAED8B-E0D5-1A4A-9715-D3A4A61F05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432B4FC-EDFB-534A-8803-43E720119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00753-FAB8-8343-84DF-73899CCC64D9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225786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731F564-5861-6D47-9592-57BC4A5045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5068FC7-3551-D541-AFB7-9B7D3B6F09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8DC173A-0322-D24D-8603-21D0EC6927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4238BF9B-8D96-D74A-B838-400E619B68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F3D54611-78A6-8A46-A772-C6248646E0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B5154047-AF83-A547-89B6-2D56A3B11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A070-22F7-7D47-90B0-58FF067B8C8C}" type="datetimeFigureOut">
              <a:rPr kumimoji="1" lang="ko-Kore-KR" altLang="en-US" smtClean="0"/>
              <a:t>06/03/2020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F7A88062-13FB-AF4B-A42A-D1D460440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33B46209-4E87-464E-8F5D-FC2683DC7D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00753-FAB8-8343-84DF-73899CCC64D9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502135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B29DED3-7466-5045-810B-CBCA6B32B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819F2BEE-FF53-4346-9481-D6A27FAC96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A070-22F7-7D47-90B0-58FF067B8C8C}" type="datetimeFigureOut">
              <a:rPr kumimoji="1" lang="ko-Kore-KR" altLang="en-US" smtClean="0"/>
              <a:t>06/03/2020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F835254-4199-4843-B5F3-CEA2543A7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7AD86D75-69CF-104C-9A8F-2ECCDE5D6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00753-FAB8-8343-84DF-73899CCC64D9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76511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0BED4893-BF75-C24E-AA29-81046F500B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A070-22F7-7D47-90B0-58FF067B8C8C}" type="datetimeFigureOut">
              <a:rPr kumimoji="1" lang="ko-Kore-KR" altLang="en-US" smtClean="0"/>
              <a:t>06/03/2020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5B722F30-AA3C-4D4F-B8B7-9007E6511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CD1AC82-12D1-244F-8DCC-F2C3C9D3A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00753-FAB8-8343-84DF-73899CCC64D9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719900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7747135-3A96-114A-89B3-65B7AC3EC7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B51A6D6-F9A0-1947-BFD4-41B02C2038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0BF5E67-E14E-F641-BFD8-189320AD50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4C29DA9-9295-5149-9EAE-69A273B7C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A070-22F7-7D47-90B0-58FF067B8C8C}" type="datetimeFigureOut">
              <a:rPr kumimoji="1" lang="ko-Kore-KR" altLang="en-US" smtClean="0"/>
              <a:t>06/03/2020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6E684B6-3F80-D04F-9D19-E97C8DA905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C3D8CA2-F319-E14C-958B-E53984708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00753-FAB8-8343-84DF-73899CCC64D9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9076662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4158827-D027-A543-AA0F-7A92822E26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E412D0F0-8563-044C-B7C2-9C5E579A3D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6541CB6-9273-AD45-BBF9-3F4A300175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6E1268C-BEEE-F641-ACEA-3D014ABF97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A070-22F7-7D47-90B0-58FF067B8C8C}" type="datetimeFigureOut">
              <a:rPr kumimoji="1" lang="ko-Kore-KR" altLang="en-US" smtClean="0"/>
              <a:t>06/03/2020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0E76243-05C5-F24B-A95A-3ECB18839F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674381A-5AD5-304B-A6D6-BD9A13B9E8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00753-FAB8-8343-84DF-73899CCC64D9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54100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C41AB966-E2E4-0E47-AD3B-4F1B3DCE2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578C881-1203-2E42-8450-642DC80163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CF9C9EC-13E5-0F41-A15C-34969DC14F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84A070-22F7-7D47-90B0-58FF067B8C8C}" type="datetimeFigureOut">
              <a:rPr kumimoji="1" lang="ko-Kore-KR" altLang="en-US" smtClean="0"/>
              <a:t>06/03/2020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72AF8BF-15A1-5047-B9B3-0CABBCD9F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5B65703-0ED6-4248-B710-E106F3EB23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900753-FAB8-8343-84DF-73899CCC64D9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453263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customXml" Target="../ink/ink2.xml"/><Relationship Id="rId4" Type="http://schemas.openxmlformats.org/officeDocument/2006/relationships/image" Target="../media/image36.png"/><Relationship Id="rId9" Type="http://schemas.openxmlformats.org/officeDocument/2006/relationships/customXml" Target="../ink/ink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12" Type="http://schemas.openxmlformats.org/officeDocument/2006/relationships/image" Target="../media/image15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11" Type="http://schemas.openxmlformats.org/officeDocument/2006/relationships/image" Target="../media/image14.JPG"/><Relationship Id="rId5" Type="http://schemas.openxmlformats.org/officeDocument/2006/relationships/image" Target="../media/image8.JPG"/><Relationship Id="rId10" Type="http://schemas.openxmlformats.org/officeDocument/2006/relationships/image" Target="../media/image13.JPG"/><Relationship Id="rId4" Type="http://schemas.openxmlformats.org/officeDocument/2006/relationships/image" Target="../media/image7.JPG"/><Relationship Id="rId9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56057" y="29027"/>
            <a:ext cx="6368143" cy="1439055"/>
          </a:xfrm>
        </p:spPr>
        <p:txBody>
          <a:bodyPr>
            <a:normAutofit/>
          </a:bodyPr>
          <a:lstStyle/>
          <a:p>
            <a:r>
              <a:rPr lang="ko-KR" altLang="en-US" sz="3500" b="1" dirty="0">
                <a:latin typeface="Arial Narrow" panose="020B0606020202030204" pitchFamily="34" charset="0"/>
              </a:rPr>
              <a:t>경제적 번영</a:t>
            </a:r>
            <a:br>
              <a:rPr lang="de-DE" sz="3500" b="1" dirty="0">
                <a:latin typeface="Arial Narrow" panose="020B0606020202030204" pitchFamily="34" charset="0"/>
              </a:rPr>
            </a:br>
            <a:r>
              <a:rPr lang="de-DE" sz="3500" b="1" dirty="0">
                <a:latin typeface="Arial Narrow" panose="020B0606020202030204" pitchFamily="34" charset="0"/>
              </a:rPr>
              <a:t>: </a:t>
            </a:r>
            <a:r>
              <a:rPr lang="ko-KR" altLang="en-US" sz="3500" b="1" dirty="0" err="1">
                <a:latin typeface="Arial Narrow" panose="020B0606020202030204" pitchFamily="34" charset="0"/>
              </a:rPr>
              <a:t>강소국</a:t>
            </a:r>
            <a:r>
              <a:rPr lang="ko-KR" altLang="en-US" sz="3500" b="1" dirty="0">
                <a:latin typeface="Arial Narrow" panose="020B0606020202030204" pitchFamily="34" charset="0"/>
              </a:rPr>
              <a:t> 경제</a:t>
            </a:r>
            <a:endParaRPr lang="de-CH" sz="3500" b="1" dirty="0">
              <a:latin typeface="Arial Narrow" panose="020B0606020202030204" pitchFamily="34" charset="0"/>
            </a:endParaRPr>
          </a:p>
        </p:txBody>
      </p:sp>
      <p:pic>
        <p:nvPicPr>
          <p:cNvPr id="14" name="그림 13" descr="테이블이(가) 표시된 사진&#10;&#10;자동 생성된 설명">
            <a:extLst>
              <a:ext uri="{FF2B5EF4-FFF2-40B4-BE49-F238E27FC236}">
                <a16:creationId xmlns:a16="http://schemas.microsoft.com/office/drawing/2014/main" id="{B88A3CFE-4EAA-CD42-9DC6-FB7198D4A05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98199" y="0"/>
            <a:ext cx="12192000" cy="7620001"/>
          </a:xfrm>
          <a:prstGeom prst="trapezoid">
            <a:avLst>
              <a:gd name="adj" fmla="val 56428"/>
            </a:avLst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6056" y="1805918"/>
            <a:ext cx="6368144" cy="4480581"/>
          </a:xfrm>
        </p:spPr>
        <p:txBody>
          <a:bodyPr>
            <a:normAutofit/>
          </a:bodyPr>
          <a:lstStyle/>
          <a:p>
            <a:r>
              <a:rPr lang="de-CH" sz="2400" dirty="0">
                <a:latin typeface="Arial Narrow" panose="020B0606020202030204" pitchFamily="34" charset="0"/>
              </a:rPr>
              <a:t>‘2018 </a:t>
            </a:r>
            <a:r>
              <a:rPr lang="ko-KR" altLang="en-US" sz="2400" dirty="0">
                <a:latin typeface="Arial Narrow" panose="020B0606020202030204" pitchFamily="34" charset="0"/>
              </a:rPr>
              <a:t>총 </a:t>
            </a:r>
            <a:r>
              <a:rPr lang="de-CH" sz="2400" dirty="0">
                <a:latin typeface="Arial Narrow" panose="020B0606020202030204" pitchFamily="34" charset="0"/>
              </a:rPr>
              <a:t>GDP: 7,050</a:t>
            </a:r>
            <a:r>
              <a:rPr lang="ko-KR" altLang="en-US" sz="2400" dirty="0">
                <a:latin typeface="Arial Narrow" panose="020B0606020202030204" pitchFamily="34" charset="0"/>
              </a:rPr>
              <a:t>억 달러</a:t>
            </a:r>
            <a:endParaRPr lang="de-CH" sz="2400" dirty="0">
              <a:latin typeface="Arial Narrow" panose="020B0606020202030204" pitchFamily="34" charset="0"/>
            </a:endParaRPr>
          </a:p>
          <a:p>
            <a:r>
              <a:rPr lang="de-CH" sz="2400" dirty="0">
                <a:latin typeface="Arial Narrow" panose="020B0606020202030204" pitchFamily="34" charset="0"/>
              </a:rPr>
              <a:t>‘2018 1</a:t>
            </a:r>
            <a:r>
              <a:rPr lang="ko-KR" altLang="en-US" sz="2400" dirty="0">
                <a:latin typeface="Arial Narrow" panose="020B0606020202030204" pitchFamily="34" charset="0"/>
              </a:rPr>
              <a:t>인당 </a:t>
            </a:r>
            <a:r>
              <a:rPr lang="en-US" altLang="ko-KR" sz="2400" dirty="0">
                <a:latin typeface="Arial Narrow" panose="020B0606020202030204" pitchFamily="34" charset="0"/>
              </a:rPr>
              <a:t>GDP</a:t>
            </a:r>
            <a:r>
              <a:rPr lang="de-CH" sz="2400" dirty="0">
                <a:latin typeface="Arial Narrow" panose="020B0606020202030204" pitchFamily="34" charset="0"/>
              </a:rPr>
              <a:t>: 82,839 </a:t>
            </a:r>
            <a:r>
              <a:rPr lang="ko-KR" altLang="en-US" sz="2400" dirty="0">
                <a:latin typeface="Arial Narrow" panose="020B0606020202030204" pitchFamily="34" charset="0"/>
              </a:rPr>
              <a:t>달러</a:t>
            </a:r>
            <a:endParaRPr lang="de-CH" sz="2400" dirty="0">
              <a:latin typeface="Arial Narrow" panose="020B0606020202030204" pitchFamily="34" charset="0"/>
            </a:endParaRPr>
          </a:p>
          <a:p>
            <a:r>
              <a:rPr lang="de-CH" sz="2400" dirty="0">
                <a:latin typeface="Arial Narrow" panose="020B0606020202030204" pitchFamily="34" charset="0"/>
              </a:rPr>
              <a:t>‘2018 1</a:t>
            </a:r>
            <a:r>
              <a:rPr lang="ko-KR" altLang="en-US" sz="2400" dirty="0">
                <a:latin typeface="Arial Narrow" panose="020B0606020202030204" pitchFamily="34" charset="0"/>
              </a:rPr>
              <a:t>인당 </a:t>
            </a:r>
            <a:r>
              <a:rPr lang="en-US" altLang="ko-KR" sz="2400" dirty="0">
                <a:latin typeface="Arial Narrow" panose="020B0606020202030204" pitchFamily="34" charset="0"/>
              </a:rPr>
              <a:t>GDP </a:t>
            </a:r>
            <a:r>
              <a:rPr lang="en-US" altLang="ko-KR" sz="1900" dirty="0">
                <a:latin typeface="Arial Narrow" panose="020B0606020202030204" pitchFamily="34" charset="0"/>
              </a:rPr>
              <a:t>(</a:t>
            </a:r>
            <a:r>
              <a:rPr lang="ko-KR" altLang="en-US" sz="1900" dirty="0">
                <a:latin typeface="Arial Narrow" panose="020B0606020202030204" pitchFamily="34" charset="0"/>
              </a:rPr>
              <a:t>구매력 평가 기준</a:t>
            </a:r>
            <a:r>
              <a:rPr lang="en-US" altLang="ko-KR" sz="1900" dirty="0">
                <a:latin typeface="Arial Narrow" panose="020B0606020202030204" pitchFamily="34" charset="0"/>
              </a:rPr>
              <a:t>)</a:t>
            </a:r>
            <a:r>
              <a:rPr lang="en-US" altLang="ko-KR" sz="2400" dirty="0">
                <a:latin typeface="Arial Narrow" panose="020B0606020202030204" pitchFamily="34" charset="0"/>
              </a:rPr>
              <a:t>: 68,096 </a:t>
            </a:r>
            <a:r>
              <a:rPr lang="ko-KR" altLang="en-US" sz="2400" dirty="0">
                <a:latin typeface="Arial Narrow" panose="020B0606020202030204" pitchFamily="34" charset="0"/>
              </a:rPr>
              <a:t>달러</a:t>
            </a:r>
            <a:endParaRPr lang="de-CH" sz="2400" dirty="0">
              <a:latin typeface="Arial Narrow" panose="020B0606020202030204" pitchFamily="34" charset="0"/>
            </a:endParaRPr>
          </a:p>
          <a:p>
            <a:r>
              <a:rPr lang="en-US" altLang="ko-KR" sz="2400" dirty="0">
                <a:latin typeface="Arial Narrow" panose="020B0606020202030204" pitchFamily="34" charset="0"/>
              </a:rPr>
              <a:t>‘2019 </a:t>
            </a:r>
            <a:r>
              <a:rPr lang="ko-KR" altLang="en-US" sz="2400" dirty="0">
                <a:latin typeface="Arial Narrow" panose="020B0606020202030204" pitchFamily="34" charset="0"/>
              </a:rPr>
              <a:t>수출</a:t>
            </a:r>
            <a:r>
              <a:rPr lang="de-CH" sz="2400" dirty="0">
                <a:latin typeface="Arial Narrow" panose="020B0606020202030204" pitchFamily="34" charset="0"/>
              </a:rPr>
              <a:t>: 3,100</a:t>
            </a:r>
            <a:r>
              <a:rPr lang="ko-KR" altLang="en-US" sz="2400" dirty="0">
                <a:latin typeface="Arial Narrow" panose="020B0606020202030204" pitchFamily="34" charset="0"/>
              </a:rPr>
              <a:t>억 달러</a:t>
            </a:r>
            <a:endParaRPr lang="de-CH" sz="2400" dirty="0">
              <a:latin typeface="Arial Narrow" panose="020B0606020202030204" pitchFamily="34" charset="0"/>
            </a:endParaRPr>
          </a:p>
          <a:p>
            <a:r>
              <a:rPr lang="en-US" altLang="ko-KR" sz="2400" dirty="0">
                <a:latin typeface="Arial Narrow" panose="020B0606020202030204" pitchFamily="34" charset="0"/>
              </a:rPr>
              <a:t>‘2017 </a:t>
            </a:r>
            <a:r>
              <a:rPr lang="ko-KR" altLang="en-US" sz="2400" dirty="0">
                <a:latin typeface="Arial Narrow" panose="020B0606020202030204" pitchFamily="34" charset="0"/>
              </a:rPr>
              <a:t>산업별 </a:t>
            </a:r>
            <a:r>
              <a:rPr lang="de-CH" sz="2400" dirty="0">
                <a:latin typeface="Arial Narrow" panose="020B0606020202030204" pitchFamily="34" charset="0"/>
              </a:rPr>
              <a:t>GDP </a:t>
            </a:r>
            <a:r>
              <a:rPr lang="ko-KR" altLang="en-US" sz="2400" dirty="0">
                <a:latin typeface="Arial Narrow" panose="020B0606020202030204" pitchFamily="34" charset="0"/>
              </a:rPr>
              <a:t>비중</a:t>
            </a:r>
            <a:endParaRPr lang="de-CH" sz="2400" dirty="0"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de-CH" sz="2400" dirty="0">
                <a:latin typeface="Arial Narrow" panose="020B0606020202030204" pitchFamily="34" charset="0"/>
              </a:rPr>
              <a:t>     - </a:t>
            </a:r>
            <a:r>
              <a:rPr lang="ko-KR" altLang="en-US" sz="2400" dirty="0">
                <a:latin typeface="Arial Narrow" panose="020B0606020202030204" pitchFamily="34" charset="0"/>
              </a:rPr>
              <a:t>농업</a:t>
            </a:r>
            <a:r>
              <a:rPr lang="de-CH" sz="2400" dirty="0">
                <a:latin typeface="Arial Narrow" panose="020B0606020202030204" pitchFamily="34" charset="0"/>
              </a:rPr>
              <a:t> </a:t>
            </a:r>
            <a:r>
              <a:rPr lang="de-CH" sz="1900" dirty="0">
                <a:latin typeface="Arial Narrow" panose="020B0606020202030204" pitchFamily="34" charset="0"/>
              </a:rPr>
              <a:t>(</a:t>
            </a:r>
            <a:r>
              <a:rPr lang="ko-KR" altLang="en-US" sz="1900" dirty="0">
                <a:latin typeface="Arial Narrow" panose="020B0606020202030204" pitchFamily="34" charset="0"/>
              </a:rPr>
              <a:t>목축업</a:t>
            </a:r>
            <a:r>
              <a:rPr lang="en-US" altLang="ko-KR" sz="1900" dirty="0">
                <a:latin typeface="Arial Narrow" panose="020B0606020202030204" pitchFamily="34" charset="0"/>
              </a:rPr>
              <a:t> </a:t>
            </a:r>
            <a:r>
              <a:rPr lang="ko-KR" altLang="en-US" sz="1900" dirty="0">
                <a:latin typeface="Arial Narrow" panose="020B0606020202030204" pitchFamily="34" charset="0"/>
              </a:rPr>
              <a:t>및</a:t>
            </a:r>
            <a:r>
              <a:rPr lang="en-US" altLang="ko-KR" sz="1900" dirty="0">
                <a:latin typeface="Arial Narrow" panose="020B0606020202030204" pitchFamily="34" charset="0"/>
              </a:rPr>
              <a:t> </a:t>
            </a:r>
            <a:r>
              <a:rPr lang="ko-KR" altLang="en-US" sz="1900" dirty="0">
                <a:latin typeface="Arial Narrow" panose="020B0606020202030204" pitchFamily="34" charset="0"/>
              </a:rPr>
              <a:t>임업 포함</a:t>
            </a:r>
            <a:r>
              <a:rPr lang="de-CH" sz="1900" dirty="0">
                <a:latin typeface="Arial Narrow" panose="020B0606020202030204" pitchFamily="34" charset="0"/>
              </a:rPr>
              <a:t>) </a:t>
            </a:r>
            <a:r>
              <a:rPr lang="de-CH" sz="2400" dirty="0">
                <a:latin typeface="Arial Narrow" panose="020B0606020202030204" pitchFamily="34" charset="0"/>
              </a:rPr>
              <a:t>: 0.7%</a:t>
            </a:r>
          </a:p>
          <a:p>
            <a:pPr marL="0" indent="0">
              <a:buNone/>
            </a:pPr>
            <a:r>
              <a:rPr lang="de-CH" sz="2400" dirty="0">
                <a:latin typeface="Arial Narrow" panose="020B0606020202030204" pitchFamily="34" charset="0"/>
              </a:rPr>
              <a:t>     - </a:t>
            </a:r>
            <a:r>
              <a:rPr lang="ko-KR" altLang="en-US" sz="2400" dirty="0">
                <a:latin typeface="Arial Narrow" panose="020B0606020202030204" pitchFamily="34" charset="0"/>
              </a:rPr>
              <a:t>산업</a:t>
            </a:r>
            <a:r>
              <a:rPr lang="de-CH" sz="2400" dirty="0">
                <a:latin typeface="Arial Narrow" panose="020B0606020202030204" pitchFamily="34" charset="0"/>
              </a:rPr>
              <a:t> </a:t>
            </a:r>
            <a:r>
              <a:rPr lang="de-CH" sz="1900" dirty="0">
                <a:latin typeface="Arial Narrow" panose="020B0606020202030204" pitchFamily="34" charset="0"/>
              </a:rPr>
              <a:t>(</a:t>
            </a:r>
            <a:r>
              <a:rPr lang="ko-KR" altLang="en-US" sz="1900" dirty="0">
                <a:latin typeface="Arial Narrow" panose="020B0606020202030204" pitchFamily="34" charset="0"/>
              </a:rPr>
              <a:t>제조업</a:t>
            </a:r>
            <a:r>
              <a:rPr lang="de-CH" sz="1900" dirty="0">
                <a:latin typeface="Arial Narrow" panose="020B0606020202030204" pitchFamily="34" charset="0"/>
              </a:rPr>
              <a:t>, </a:t>
            </a:r>
            <a:r>
              <a:rPr lang="ko-KR" altLang="en-US" sz="1900" dirty="0">
                <a:latin typeface="Arial Narrow" panose="020B0606020202030204" pitchFamily="34" charset="0"/>
              </a:rPr>
              <a:t>에너지 생산</a:t>
            </a:r>
            <a:r>
              <a:rPr lang="de-CH" sz="1900" dirty="0">
                <a:latin typeface="Arial Narrow" panose="020B0606020202030204" pitchFamily="34" charset="0"/>
              </a:rPr>
              <a:t>, </a:t>
            </a:r>
            <a:r>
              <a:rPr lang="ko-KR" altLang="en-US" sz="1900" dirty="0">
                <a:latin typeface="Arial Narrow" panose="020B0606020202030204" pitchFamily="34" charset="0"/>
              </a:rPr>
              <a:t>건설업 포함</a:t>
            </a:r>
            <a:r>
              <a:rPr lang="de-CH" sz="1900" dirty="0">
                <a:latin typeface="Arial Narrow" panose="020B0606020202030204" pitchFamily="34" charset="0"/>
              </a:rPr>
              <a:t>)</a:t>
            </a:r>
            <a:r>
              <a:rPr lang="de-CH" sz="2400" dirty="0">
                <a:latin typeface="Arial Narrow" panose="020B0606020202030204" pitchFamily="34" charset="0"/>
              </a:rPr>
              <a:t>: 26%</a:t>
            </a:r>
          </a:p>
          <a:p>
            <a:pPr marL="0" indent="0">
              <a:buNone/>
            </a:pPr>
            <a:r>
              <a:rPr lang="de-CH" sz="2400" dirty="0">
                <a:latin typeface="Arial Narrow" panose="020B0606020202030204" pitchFamily="34" charset="0"/>
              </a:rPr>
              <a:t>     - </a:t>
            </a:r>
            <a:r>
              <a:rPr lang="ko-KR" altLang="en-US" sz="2400" dirty="0">
                <a:latin typeface="Arial Narrow" panose="020B0606020202030204" pitchFamily="34" charset="0"/>
              </a:rPr>
              <a:t>서비스업</a:t>
            </a:r>
            <a:r>
              <a:rPr lang="de-CH" sz="1900" dirty="0">
                <a:latin typeface="Arial Narrow" panose="020B0606020202030204" pitchFamily="34" charset="0"/>
              </a:rPr>
              <a:t>(</a:t>
            </a:r>
            <a:r>
              <a:rPr lang="ko-KR" altLang="en-US" sz="1900" dirty="0">
                <a:latin typeface="Arial Narrow" panose="020B0606020202030204" pitchFamily="34" charset="0"/>
              </a:rPr>
              <a:t>정부</a:t>
            </a:r>
            <a:r>
              <a:rPr lang="en-US" altLang="ko-KR" sz="1900" dirty="0">
                <a:latin typeface="Arial Narrow" panose="020B0606020202030204" pitchFamily="34" charset="0"/>
              </a:rPr>
              <a:t> · </a:t>
            </a:r>
            <a:r>
              <a:rPr lang="ko-KR" altLang="en-US" sz="1900" dirty="0">
                <a:latin typeface="Arial Narrow" panose="020B0606020202030204" pitchFamily="34" charset="0"/>
              </a:rPr>
              <a:t>교통 </a:t>
            </a:r>
            <a:r>
              <a:rPr lang="en-US" altLang="ko-KR" sz="1900" dirty="0">
                <a:latin typeface="Arial Narrow" panose="020B0606020202030204" pitchFamily="34" charset="0"/>
              </a:rPr>
              <a:t>· </a:t>
            </a:r>
            <a:r>
              <a:rPr lang="ko-KR" altLang="en-US" sz="1900" dirty="0">
                <a:latin typeface="Arial Narrow" panose="020B0606020202030204" pitchFamily="34" charset="0"/>
              </a:rPr>
              <a:t>통신 서비스 포함</a:t>
            </a:r>
            <a:r>
              <a:rPr lang="en-US" altLang="ko-KR" sz="1900" dirty="0">
                <a:latin typeface="Arial Narrow" panose="020B0606020202030204" pitchFamily="34" charset="0"/>
              </a:rPr>
              <a:t>)</a:t>
            </a:r>
            <a:r>
              <a:rPr lang="de-CH" sz="2400" dirty="0">
                <a:latin typeface="Arial Narrow" panose="020B0606020202030204" pitchFamily="34" charset="0"/>
              </a:rPr>
              <a:t> : 73%</a:t>
            </a:r>
          </a:p>
          <a:p>
            <a:pPr marL="0" indent="0">
              <a:buNone/>
            </a:pPr>
            <a:endParaRPr lang="de-CH" sz="24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24276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359877"/>
            <a:ext cx="12192000" cy="5498124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de-CH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3547" y="4019563"/>
            <a:ext cx="2118756" cy="66772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9785" y="2885077"/>
            <a:ext cx="1163163" cy="81115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780" y="2248794"/>
            <a:ext cx="5081954" cy="3811466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F17D8BCC-D6C9-C049-8F3F-5FB67CDE048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16877" y="196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ko-KR" altLang="en-US" sz="3400" b="1" dirty="0">
                <a:solidFill>
                  <a:srgbClr val="000000"/>
                </a:solidFill>
                <a:latin typeface="Arial Narrow" panose="020B0606020202030204" pitchFamily="34" charset="0"/>
              </a:rPr>
              <a:t>경제적 번영</a:t>
            </a:r>
            <a:r>
              <a:rPr lang="en-US" sz="3400" b="1" dirty="0">
                <a:solidFill>
                  <a:srgbClr val="000000"/>
                </a:solidFill>
                <a:latin typeface="Arial Narrow" panose="020B0606020202030204" pitchFamily="34" charset="0"/>
              </a:rPr>
              <a:t>: </a:t>
            </a:r>
            <a:r>
              <a:rPr lang="ko-KR" altLang="en-US" sz="3400" b="1" dirty="0">
                <a:solidFill>
                  <a:srgbClr val="000000"/>
                </a:solidFill>
                <a:latin typeface="Arial Narrow" panose="020B0606020202030204" pitchFamily="34" charset="0"/>
              </a:rPr>
              <a:t>기업이 </a:t>
            </a:r>
            <a:r>
              <a:rPr lang="en-US" sz="3400" b="1" dirty="0">
                <a:solidFill>
                  <a:srgbClr val="000000"/>
                </a:solidFill>
                <a:latin typeface="Arial Narrow" panose="020B0606020202030204" pitchFamily="34" charset="0"/>
              </a:rPr>
              <a:t>R&amp;D </a:t>
            </a:r>
            <a:r>
              <a:rPr lang="ko-KR" altLang="en-US" sz="3400" b="1" dirty="0">
                <a:solidFill>
                  <a:srgbClr val="000000"/>
                </a:solidFill>
                <a:latin typeface="Arial Narrow" panose="020B0606020202030204" pitchFamily="34" charset="0"/>
              </a:rPr>
              <a:t>지출을 견인</a:t>
            </a:r>
            <a:endParaRPr lang="en-US" sz="3400" b="1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18127" y="3038338"/>
            <a:ext cx="24854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latin typeface="Arial Narrow" panose="020B0606020202030204" pitchFamily="34" charset="0"/>
              </a:rPr>
              <a:t>117</a:t>
            </a:r>
            <a:r>
              <a:rPr lang="ko-KR" altLang="en-US" sz="2000" dirty="0">
                <a:latin typeface="Arial Narrow" panose="020B0606020202030204" pitchFamily="34" charset="0"/>
              </a:rPr>
              <a:t>억 달러</a:t>
            </a:r>
            <a:r>
              <a:rPr lang="de-DE" sz="2000" dirty="0">
                <a:latin typeface="Arial Narrow" panose="020B0606020202030204" pitchFamily="34" charset="0"/>
              </a:rPr>
              <a:t> (2019)</a:t>
            </a:r>
            <a:endParaRPr lang="de-CH" sz="2000" dirty="0">
              <a:latin typeface="Arial Narrow" panose="020B0606020202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749331" y="4184050"/>
            <a:ext cx="26003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Arial Narrow" panose="020B0606020202030204" pitchFamily="34" charset="0"/>
              </a:rPr>
              <a:t>81</a:t>
            </a:r>
            <a:r>
              <a:rPr lang="ko-KR" altLang="en-US" sz="2000" dirty="0">
                <a:latin typeface="Arial Narrow" panose="020B0606020202030204" pitchFamily="34" charset="0"/>
              </a:rPr>
              <a:t>억 </a:t>
            </a:r>
            <a:r>
              <a:rPr lang="en-US" altLang="ko-KR" sz="2000" dirty="0">
                <a:latin typeface="Arial Narrow" panose="020B0606020202030204" pitchFamily="34" charset="0"/>
              </a:rPr>
              <a:t>5</a:t>
            </a:r>
            <a:r>
              <a:rPr lang="ko-KR" altLang="en-US" sz="2000" dirty="0">
                <a:latin typeface="Arial Narrow" panose="020B0606020202030204" pitchFamily="34" charset="0"/>
              </a:rPr>
              <a:t>천만 달러</a:t>
            </a:r>
            <a:r>
              <a:rPr lang="de-DE" sz="2000" dirty="0">
                <a:latin typeface="Arial Narrow" panose="020B0606020202030204" pitchFamily="34" charset="0"/>
              </a:rPr>
              <a:t> (2019)</a:t>
            </a:r>
            <a:endParaRPr lang="de-CH" sz="20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55696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359877"/>
            <a:ext cx="12192000" cy="5498124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de-C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1909" y="0"/>
            <a:ext cx="11703862" cy="1573457"/>
          </a:xfrm>
        </p:spPr>
        <p:txBody>
          <a:bodyPr>
            <a:normAutofit/>
          </a:bodyPr>
          <a:lstStyle/>
          <a:p>
            <a:r>
              <a:rPr lang="ko-KR" altLang="en-US" sz="3500" b="1" dirty="0">
                <a:latin typeface="Arial Narrow" panose="020B0606020202030204" pitchFamily="34" charset="0"/>
              </a:rPr>
              <a:t>경제적 번영</a:t>
            </a:r>
            <a:r>
              <a:rPr lang="de-DE" sz="3500" b="1" dirty="0">
                <a:latin typeface="Arial Narrow" panose="020B0606020202030204" pitchFamily="34" charset="0"/>
              </a:rPr>
              <a:t>:</a:t>
            </a:r>
            <a:br>
              <a:rPr lang="de-DE" sz="3500" b="1" dirty="0">
                <a:latin typeface="Arial Narrow" panose="020B0606020202030204" pitchFamily="34" charset="0"/>
              </a:rPr>
            </a:br>
            <a:r>
              <a:rPr lang="ko-KR" altLang="en-US" sz="3500" b="1" dirty="0">
                <a:latin typeface="Arial Narrow" panose="020B0606020202030204" pitchFamily="34" charset="0"/>
              </a:rPr>
              <a:t>구매력</a:t>
            </a:r>
            <a:r>
              <a:rPr lang="de-DE" altLang="ko-KR" sz="3500" b="1" dirty="0">
                <a:latin typeface="Arial Narrow" panose="020B0606020202030204" pitchFamily="34" charset="0"/>
              </a:rPr>
              <a:t> ·</a:t>
            </a:r>
            <a:r>
              <a:rPr lang="de-DE" sz="3500" b="1" dirty="0">
                <a:latin typeface="Arial Narrow" panose="020B0606020202030204" pitchFamily="34" charset="0"/>
              </a:rPr>
              <a:t> </a:t>
            </a:r>
            <a:r>
              <a:rPr lang="ko-KR" altLang="en-US" sz="3500" b="1" dirty="0">
                <a:latin typeface="Arial Narrow" panose="020B0606020202030204" pitchFamily="34" charset="0"/>
              </a:rPr>
              <a:t>낮은 세율</a:t>
            </a:r>
            <a:r>
              <a:rPr lang="de-DE" altLang="ko-KR" sz="3500" b="1" dirty="0">
                <a:latin typeface="Arial Narrow" panose="020B0606020202030204" pitchFamily="34" charset="0"/>
              </a:rPr>
              <a:t> ·</a:t>
            </a:r>
            <a:r>
              <a:rPr lang="de-DE" sz="3500" b="1" dirty="0">
                <a:latin typeface="Arial Narrow" panose="020B0606020202030204" pitchFamily="34" charset="0"/>
              </a:rPr>
              <a:t> </a:t>
            </a:r>
            <a:r>
              <a:rPr lang="ko-KR" altLang="en-US" sz="3500" b="1" dirty="0">
                <a:latin typeface="Arial Narrow" panose="020B0606020202030204" pitchFamily="34" charset="0"/>
              </a:rPr>
              <a:t>고물가</a:t>
            </a:r>
            <a:endParaRPr lang="de-CH" sz="3500" b="1" dirty="0">
              <a:latin typeface="Arial Narrow" panose="020B0606020202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1908" y="2008015"/>
            <a:ext cx="9331569" cy="4351338"/>
          </a:xfrm>
        </p:spPr>
        <p:txBody>
          <a:bodyPr>
            <a:normAutofit/>
          </a:bodyPr>
          <a:lstStyle/>
          <a:p>
            <a:r>
              <a:rPr lang="ko-KR" altLang="en-US" sz="2500" dirty="0">
                <a:latin typeface="Arial Narrow" panose="020B0606020202030204" pitchFamily="34" charset="0"/>
              </a:rPr>
              <a:t>월 중위 소득</a:t>
            </a:r>
            <a:r>
              <a:rPr lang="de-CH" sz="2500" dirty="0">
                <a:latin typeface="Arial Narrow" panose="020B0606020202030204" pitchFamily="34" charset="0"/>
              </a:rPr>
              <a:t>: 6,700</a:t>
            </a:r>
            <a:r>
              <a:rPr lang="ko-KR" altLang="en-US" sz="2500" dirty="0">
                <a:latin typeface="Arial Narrow" panose="020B0606020202030204" pitchFamily="34" charset="0"/>
              </a:rPr>
              <a:t> 달러</a:t>
            </a:r>
            <a:r>
              <a:rPr lang="de-CH" sz="2500" dirty="0">
                <a:latin typeface="Arial Narrow" panose="020B0606020202030204" pitchFamily="34" charset="0"/>
              </a:rPr>
              <a:t> (</a:t>
            </a:r>
            <a:r>
              <a:rPr lang="ko-KR" altLang="en-US" sz="2500" dirty="0">
                <a:latin typeface="Arial Narrow" panose="020B0606020202030204" pitchFamily="34" charset="0"/>
              </a:rPr>
              <a:t>주당 </a:t>
            </a:r>
            <a:r>
              <a:rPr lang="en-US" altLang="ko-KR" sz="2500" dirty="0">
                <a:latin typeface="Arial Narrow" panose="020B0606020202030204" pitchFamily="34" charset="0"/>
              </a:rPr>
              <a:t>40</a:t>
            </a:r>
            <a:r>
              <a:rPr lang="ko-KR" altLang="en-US" sz="2500" dirty="0">
                <a:latin typeface="Arial Narrow" panose="020B0606020202030204" pitchFamily="34" charset="0"/>
              </a:rPr>
              <a:t>시간 기준</a:t>
            </a:r>
            <a:r>
              <a:rPr lang="de-CH" sz="2500" dirty="0">
                <a:latin typeface="Arial Narrow" panose="020B0606020202030204" pitchFamily="34" charset="0"/>
              </a:rPr>
              <a:t>)</a:t>
            </a:r>
          </a:p>
          <a:p>
            <a:r>
              <a:rPr lang="ko-KR" altLang="en-US" sz="2500" dirty="0">
                <a:latin typeface="Arial Narrow" panose="020B0606020202030204" pitchFamily="34" charset="0"/>
              </a:rPr>
              <a:t>고령층 연금</a:t>
            </a:r>
            <a:r>
              <a:rPr lang="de-CH" sz="2500" dirty="0">
                <a:latin typeface="Arial Narrow" panose="020B0606020202030204" pitchFamily="34" charset="0"/>
              </a:rPr>
              <a:t>: </a:t>
            </a:r>
          </a:p>
          <a:p>
            <a:pPr marL="0" indent="0">
              <a:buNone/>
            </a:pPr>
            <a:r>
              <a:rPr lang="de-CH" sz="2500" dirty="0">
                <a:latin typeface="Arial Narrow" panose="020B0606020202030204" pitchFamily="34" charset="0"/>
              </a:rPr>
              <a:t>   </a:t>
            </a:r>
            <a:r>
              <a:rPr lang="ko-KR" altLang="en-US" sz="2500" dirty="0">
                <a:latin typeface="Arial Narrow" panose="020B0606020202030204" pitchFamily="34" charset="0"/>
              </a:rPr>
              <a:t>평균 </a:t>
            </a:r>
            <a:r>
              <a:rPr lang="en-US" altLang="ko-KR" sz="2500" dirty="0">
                <a:latin typeface="Arial Narrow" panose="020B0606020202030204" pitchFamily="34" charset="0"/>
              </a:rPr>
              <a:t>1,600 </a:t>
            </a:r>
            <a:r>
              <a:rPr lang="ko-KR" altLang="en-US" sz="2500" dirty="0">
                <a:latin typeface="Arial Narrow" panose="020B0606020202030204" pitchFamily="34" charset="0"/>
              </a:rPr>
              <a:t>달러 </a:t>
            </a:r>
            <a:r>
              <a:rPr lang="de-CH" sz="2500" dirty="0">
                <a:latin typeface="Arial Narrow" panose="020B0606020202030204" pitchFamily="34" charset="0"/>
              </a:rPr>
              <a:t>+ </a:t>
            </a:r>
            <a:r>
              <a:rPr lang="ko-KR" altLang="en-US" sz="2500" dirty="0">
                <a:latin typeface="Arial Narrow" panose="020B0606020202030204" pitchFamily="34" charset="0"/>
              </a:rPr>
              <a:t>연금</a:t>
            </a:r>
            <a:r>
              <a:rPr lang="de-CH" sz="2500" dirty="0">
                <a:latin typeface="Arial Narrow" panose="020B0606020202030204" pitchFamily="34" charset="0"/>
              </a:rPr>
              <a:t> (</a:t>
            </a:r>
            <a:r>
              <a:rPr lang="ko-KR" altLang="en-US" sz="2500" dirty="0">
                <a:latin typeface="Arial Narrow" panose="020B0606020202030204" pitchFamily="34" charset="0"/>
              </a:rPr>
              <a:t>직전 월급의 </a:t>
            </a:r>
            <a:r>
              <a:rPr lang="en-US" altLang="ko-KR" sz="2500" dirty="0">
                <a:latin typeface="Arial Narrow" panose="020B0606020202030204" pitchFamily="34" charset="0"/>
              </a:rPr>
              <a:t>50%</a:t>
            </a:r>
            <a:r>
              <a:rPr lang="de-CH" sz="2500" dirty="0">
                <a:latin typeface="Arial Narrow" panose="020B0606020202030204" pitchFamily="34" charset="0"/>
              </a:rPr>
              <a:t>: </a:t>
            </a:r>
            <a:r>
              <a:rPr lang="ko-KR" altLang="en-US" sz="2500" dirty="0">
                <a:latin typeface="Arial Narrow" panose="020B0606020202030204" pitchFamily="34" charset="0"/>
              </a:rPr>
              <a:t>평균 </a:t>
            </a:r>
            <a:r>
              <a:rPr lang="en-US" altLang="ko-KR" sz="2500" dirty="0">
                <a:latin typeface="Arial Narrow" panose="020B0606020202030204" pitchFamily="34" charset="0"/>
              </a:rPr>
              <a:t>3,350 </a:t>
            </a:r>
            <a:r>
              <a:rPr lang="ko-KR" altLang="en-US" sz="2500" dirty="0">
                <a:latin typeface="Arial Narrow" panose="020B0606020202030204" pitchFamily="34" charset="0"/>
              </a:rPr>
              <a:t>달러</a:t>
            </a:r>
            <a:r>
              <a:rPr lang="de-CH" sz="2500" dirty="0">
                <a:latin typeface="Arial Narrow" panose="020B0606020202030204" pitchFamily="34" charset="0"/>
              </a:rPr>
              <a:t>)</a:t>
            </a:r>
          </a:p>
          <a:p>
            <a:pPr marL="0" indent="0">
              <a:buNone/>
            </a:pPr>
            <a:r>
              <a:rPr lang="de-CH" sz="2500" dirty="0">
                <a:latin typeface="Arial Narrow" panose="020B0606020202030204" pitchFamily="34" charset="0"/>
              </a:rPr>
              <a:t>   = </a:t>
            </a:r>
            <a:r>
              <a:rPr lang="ko-KR" altLang="en-US" sz="2500" dirty="0">
                <a:latin typeface="Arial Narrow" panose="020B0606020202030204" pitchFamily="34" charset="0"/>
              </a:rPr>
              <a:t>월평균 </a:t>
            </a:r>
            <a:r>
              <a:rPr lang="en-US" altLang="ko-KR" sz="2500" dirty="0">
                <a:latin typeface="Arial Narrow" panose="020B0606020202030204" pitchFamily="34" charset="0"/>
              </a:rPr>
              <a:t>4,950 </a:t>
            </a:r>
            <a:r>
              <a:rPr lang="ko-KR" altLang="en-US" sz="2500" dirty="0">
                <a:latin typeface="Arial Narrow" panose="020B0606020202030204" pitchFamily="34" charset="0"/>
              </a:rPr>
              <a:t>달러</a:t>
            </a:r>
            <a:endParaRPr lang="de-CH" sz="2500" dirty="0">
              <a:latin typeface="Arial Narrow" panose="020B0606020202030204" pitchFamily="34" charset="0"/>
            </a:endParaRPr>
          </a:p>
          <a:p>
            <a:r>
              <a:rPr lang="ko-KR" altLang="en-US" sz="2500" dirty="0">
                <a:latin typeface="Arial Narrow" panose="020B0606020202030204" pitchFamily="34" charset="0"/>
              </a:rPr>
              <a:t>조세 시뮬레이션</a:t>
            </a:r>
            <a:r>
              <a:rPr lang="de-CH" sz="2500" dirty="0">
                <a:latin typeface="Arial Narrow" panose="020B0606020202030204" pitchFamily="34" charset="0"/>
              </a:rPr>
              <a:t>:  </a:t>
            </a:r>
            <a:r>
              <a:rPr lang="ko-KR" altLang="en-US" sz="2500" dirty="0" err="1">
                <a:latin typeface="Arial Narrow" panose="020B0606020202030204" pitchFamily="34" charset="0"/>
              </a:rPr>
              <a:t>연소득</a:t>
            </a:r>
            <a:r>
              <a:rPr lang="ko-KR" altLang="en-US" sz="2500" dirty="0">
                <a:latin typeface="Arial Narrow" panose="020B0606020202030204" pitchFamily="34" charset="0"/>
              </a:rPr>
              <a:t> </a:t>
            </a:r>
            <a:r>
              <a:rPr lang="en-US" altLang="ko-KR" sz="2500" dirty="0">
                <a:latin typeface="Arial Narrow" panose="020B0606020202030204" pitchFamily="34" charset="0"/>
              </a:rPr>
              <a:t>15</a:t>
            </a:r>
            <a:r>
              <a:rPr lang="ko-KR" altLang="en-US" sz="2500" dirty="0">
                <a:latin typeface="Arial Narrow" panose="020B0606020202030204" pitchFamily="34" charset="0"/>
              </a:rPr>
              <a:t>만 스위스 프랑인 부부의 소득세율은 약 </a:t>
            </a:r>
            <a:r>
              <a:rPr lang="en-US" altLang="ko-KR" sz="2500" dirty="0">
                <a:latin typeface="Arial Narrow" panose="020B0606020202030204" pitchFamily="34" charset="0"/>
              </a:rPr>
              <a:t>25%</a:t>
            </a:r>
            <a:endParaRPr lang="de-CH" sz="2500" dirty="0">
              <a:latin typeface="Arial Narrow" panose="020B0606020202030204" pitchFamily="34" charset="0"/>
            </a:endParaRPr>
          </a:p>
          <a:p>
            <a:r>
              <a:rPr lang="ko-KR" altLang="en-US" sz="2500" dirty="0">
                <a:latin typeface="Arial Narrow" panose="020B0606020202030204" pitchFamily="34" charset="0"/>
              </a:rPr>
              <a:t>배우자 및 자녀의 상속세 면제</a:t>
            </a:r>
            <a:r>
              <a:rPr lang="de-CH" sz="2500" dirty="0">
                <a:latin typeface="Arial Narrow" panose="020B0606020202030204" pitchFamily="34" charset="0"/>
              </a:rPr>
              <a:t>; </a:t>
            </a:r>
            <a:r>
              <a:rPr lang="ko-KR" altLang="en-US" sz="2500" dirty="0">
                <a:latin typeface="Arial Narrow" panose="020B0606020202030204" pitchFamily="34" charset="0"/>
              </a:rPr>
              <a:t>기타 상속인의 세율도 낮은 수준</a:t>
            </a:r>
            <a:endParaRPr lang="de-CH" sz="2500" dirty="0">
              <a:latin typeface="Arial Narrow" panose="020B0606020202030204" pitchFamily="34" charset="0"/>
            </a:endParaRPr>
          </a:p>
          <a:p>
            <a:r>
              <a:rPr lang="ko-KR" altLang="en-US" sz="2500" dirty="0">
                <a:latin typeface="Arial Narrow" panose="020B0606020202030204" pitchFamily="34" charset="0"/>
              </a:rPr>
              <a:t>소비자 물가</a:t>
            </a:r>
            <a:r>
              <a:rPr lang="de-CH" sz="2500" dirty="0">
                <a:latin typeface="Arial Narrow" panose="020B0606020202030204" pitchFamily="34" charset="0"/>
              </a:rPr>
              <a:t>: </a:t>
            </a:r>
            <a:r>
              <a:rPr lang="ko-KR" altLang="en-US" sz="2500" dirty="0">
                <a:latin typeface="Arial Narrow" panose="020B0606020202030204" pitchFamily="34" charset="0"/>
              </a:rPr>
              <a:t>독일</a:t>
            </a:r>
            <a:r>
              <a:rPr lang="en-US" altLang="ko-KR" sz="2500" dirty="0">
                <a:latin typeface="Arial Narrow" panose="020B0606020202030204" pitchFamily="34" charset="0"/>
              </a:rPr>
              <a:t>, </a:t>
            </a:r>
            <a:r>
              <a:rPr lang="ko-KR" altLang="en-US" sz="2500" dirty="0">
                <a:latin typeface="Arial Narrow" panose="020B0606020202030204" pitchFamily="34" charset="0"/>
              </a:rPr>
              <a:t>프랑스</a:t>
            </a:r>
            <a:r>
              <a:rPr lang="en-US" altLang="ko-KR" sz="2500" dirty="0">
                <a:latin typeface="Arial Narrow" panose="020B0606020202030204" pitchFamily="34" charset="0"/>
              </a:rPr>
              <a:t>, </a:t>
            </a:r>
            <a:r>
              <a:rPr lang="ko-KR" altLang="en-US" sz="2500" dirty="0">
                <a:latin typeface="Arial Narrow" panose="020B0606020202030204" pitchFamily="34" charset="0"/>
              </a:rPr>
              <a:t>이탈리아보다 </a:t>
            </a:r>
            <a:r>
              <a:rPr lang="en-US" altLang="ko-KR" sz="2500" dirty="0">
                <a:latin typeface="Arial Narrow" panose="020B0606020202030204" pitchFamily="34" charset="0"/>
              </a:rPr>
              <a:t>30~40% </a:t>
            </a:r>
            <a:r>
              <a:rPr lang="ko-KR" altLang="en-US" sz="2500" dirty="0">
                <a:latin typeface="Arial Narrow" panose="020B0606020202030204" pitchFamily="34" charset="0"/>
              </a:rPr>
              <a:t>높음</a:t>
            </a:r>
            <a:endParaRPr lang="de-CH" sz="25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49905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1359877"/>
            <a:ext cx="12192000" cy="5498124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de-CH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id="{B9628C89-36AD-004A-B78E-477A96FBC7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803" y="356227"/>
            <a:ext cx="6190967" cy="822326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kumimoji="1" lang="ko-KR" altLang="en-US" sz="3500" b="1" dirty="0">
                <a:latin typeface="Arial Narrow" panose="020B0606020202030204" pitchFamily="34" charset="0"/>
              </a:rPr>
              <a:t>사회적 평등</a:t>
            </a:r>
            <a:r>
              <a:rPr kumimoji="1" lang="en-US" altLang="ko-KR" sz="3500" b="1" dirty="0">
                <a:latin typeface="Arial Narrow" panose="020B0606020202030204" pitchFamily="34" charset="0"/>
              </a:rPr>
              <a:t>: </a:t>
            </a:r>
            <a:r>
              <a:rPr kumimoji="1" lang="ko-KR" altLang="en-US" sz="3500" b="1" dirty="0">
                <a:latin typeface="Arial Narrow" panose="020B0606020202030204" pitchFamily="34" charset="0"/>
              </a:rPr>
              <a:t>평등주의 사회</a:t>
            </a:r>
            <a:endParaRPr kumimoji="1" lang="en-US" altLang="en-US" sz="3500" b="1" dirty="0">
              <a:latin typeface="Arial Narrow" panose="020B0606020202030204" pitchFamily="34" charset="0"/>
            </a:endParaRPr>
          </a:p>
        </p:txBody>
      </p:sp>
      <p:sp>
        <p:nvSpPr>
          <p:cNvPr id="5" name="직사각형 11">
            <a:extLst>
              <a:ext uri="{FF2B5EF4-FFF2-40B4-BE49-F238E27FC236}">
                <a16:creationId xmlns:a16="http://schemas.microsoft.com/office/drawing/2014/main" id="{677843E4-FD64-2D45-B9D0-C039CE668FC8}"/>
              </a:ext>
            </a:extLst>
          </p:cNvPr>
          <p:cNvSpPr/>
          <p:nvPr/>
        </p:nvSpPr>
        <p:spPr>
          <a:xfrm>
            <a:off x="467741" y="1707573"/>
            <a:ext cx="11724259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altLang="ko-Kore-KR" sz="2500" dirty="0">
                <a:latin typeface="Arial Narrow" panose="020B0606020202030204" pitchFamily="34" charset="0"/>
              </a:rPr>
              <a:t>3</a:t>
            </a:r>
            <a:r>
              <a:rPr lang="ko-KR" altLang="en-US" sz="2500" dirty="0">
                <a:latin typeface="Arial Narrow" panose="020B0606020202030204" pitchFamily="34" charset="0"/>
              </a:rPr>
              <a:t>단계 사회복지 제도</a:t>
            </a:r>
            <a:endParaRPr lang="de-CH" altLang="ko-Kore-KR" sz="2500" dirty="0">
              <a:latin typeface="Arial Narrow" panose="020B0606020202030204" pitchFamily="34" charset="0"/>
            </a:endParaRPr>
          </a:p>
          <a:p>
            <a:r>
              <a:rPr lang="de-CH" altLang="ko-Kore-KR" sz="2500" dirty="0">
                <a:latin typeface="Arial Narrow" panose="020B0606020202030204" pitchFamily="34" charset="0"/>
              </a:rPr>
              <a:t>     - 1</a:t>
            </a:r>
            <a:r>
              <a:rPr lang="ko-KR" altLang="en-US" sz="2500" dirty="0">
                <a:latin typeface="Arial Narrow" panose="020B0606020202030204" pitchFamily="34" charset="0"/>
              </a:rPr>
              <a:t>단계</a:t>
            </a:r>
            <a:endParaRPr lang="de-CH" altLang="ko-Kore-KR" sz="2500" dirty="0">
              <a:latin typeface="Arial Narrow" panose="020B0606020202030204" pitchFamily="34" charset="0"/>
            </a:endParaRPr>
          </a:p>
          <a:p>
            <a:r>
              <a:rPr lang="de-CH" altLang="ko-Kore-KR" sz="2500" dirty="0">
                <a:latin typeface="Arial Narrow" panose="020B0606020202030204" pitchFamily="34" charset="0"/>
              </a:rPr>
              <a:t>      : </a:t>
            </a:r>
            <a:r>
              <a:rPr lang="ko-KR" altLang="en-US" sz="2500" dirty="0">
                <a:latin typeface="Arial Narrow" panose="020B0606020202030204" pitchFamily="34" charset="0"/>
              </a:rPr>
              <a:t>필수 서비스</a:t>
            </a:r>
            <a:r>
              <a:rPr lang="de-CH" altLang="ko-Kore-KR" sz="2500" dirty="0">
                <a:latin typeface="Arial Narrow" panose="020B0606020202030204" pitchFamily="34" charset="0"/>
              </a:rPr>
              <a:t>  (</a:t>
            </a:r>
            <a:r>
              <a:rPr lang="ko-KR" altLang="en-US" sz="2500" dirty="0">
                <a:latin typeface="Arial Narrow" panose="020B0606020202030204" pitchFamily="34" charset="0"/>
              </a:rPr>
              <a:t>예</a:t>
            </a:r>
            <a:r>
              <a:rPr lang="en-US" altLang="ko-KR" sz="2500" dirty="0">
                <a:latin typeface="Arial Narrow" panose="020B0606020202030204" pitchFamily="34" charset="0"/>
              </a:rPr>
              <a:t>: </a:t>
            </a:r>
            <a:r>
              <a:rPr lang="ko-KR" altLang="en-US" sz="2500" dirty="0">
                <a:latin typeface="Arial Narrow" panose="020B0606020202030204" pitchFamily="34" charset="0"/>
              </a:rPr>
              <a:t>교육</a:t>
            </a:r>
            <a:r>
              <a:rPr lang="en-US" altLang="ko-KR" sz="2500" dirty="0">
                <a:latin typeface="Arial Narrow" panose="020B0606020202030204" pitchFamily="34" charset="0"/>
              </a:rPr>
              <a:t>, </a:t>
            </a:r>
            <a:r>
              <a:rPr lang="ko-KR" altLang="en-US" sz="2500" dirty="0">
                <a:latin typeface="Arial Narrow" panose="020B0606020202030204" pitchFamily="34" charset="0"/>
              </a:rPr>
              <a:t>치안</a:t>
            </a:r>
            <a:r>
              <a:rPr lang="de-CH" altLang="ko-Kore-KR" sz="2500" dirty="0">
                <a:latin typeface="Arial Narrow" panose="020B0606020202030204" pitchFamily="34" charset="0"/>
              </a:rPr>
              <a:t>)</a:t>
            </a:r>
          </a:p>
          <a:p>
            <a:r>
              <a:rPr lang="de-CH" altLang="ko-Kore-KR" sz="2500" dirty="0">
                <a:latin typeface="Arial Narrow" panose="020B0606020202030204" pitchFamily="34" charset="0"/>
              </a:rPr>
              <a:t>     </a:t>
            </a:r>
          </a:p>
          <a:p>
            <a:r>
              <a:rPr lang="de-CH" altLang="ko-Kore-KR" sz="2500" dirty="0">
                <a:latin typeface="Arial Narrow" panose="020B0606020202030204" pitchFamily="34" charset="0"/>
              </a:rPr>
              <a:t>     - 2</a:t>
            </a:r>
            <a:r>
              <a:rPr lang="ko-KR" altLang="en-US" sz="2500" dirty="0">
                <a:latin typeface="Arial Narrow" panose="020B0606020202030204" pitchFamily="34" charset="0"/>
              </a:rPr>
              <a:t>단계</a:t>
            </a:r>
            <a:endParaRPr lang="de-CH" altLang="ko-Kore-KR" sz="2500" dirty="0">
              <a:latin typeface="Arial Narrow" panose="020B0606020202030204" pitchFamily="34" charset="0"/>
            </a:endParaRPr>
          </a:p>
          <a:p>
            <a:r>
              <a:rPr lang="de-CH" altLang="ko-Kore-KR" sz="2500" dirty="0">
                <a:latin typeface="Arial Narrow" panose="020B0606020202030204" pitchFamily="34" charset="0"/>
              </a:rPr>
              <a:t>      : </a:t>
            </a:r>
            <a:r>
              <a:rPr lang="ko-KR" altLang="en-US" sz="2500" dirty="0">
                <a:latin typeface="Arial Narrow" panose="020B0606020202030204" pitchFamily="34" charset="0"/>
              </a:rPr>
              <a:t>고령자 </a:t>
            </a:r>
            <a:r>
              <a:rPr lang="en-US" altLang="ko-KR" sz="2500" dirty="0">
                <a:latin typeface="Arial Narrow" panose="020B0606020202030204" pitchFamily="34" charset="0"/>
              </a:rPr>
              <a:t>· </a:t>
            </a:r>
            <a:r>
              <a:rPr lang="ko-KR" altLang="en-US" sz="2500" dirty="0">
                <a:latin typeface="Arial Narrow" panose="020B0606020202030204" pitchFamily="34" charset="0"/>
              </a:rPr>
              <a:t>질병 </a:t>
            </a:r>
            <a:r>
              <a:rPr lang="en-US" altLang="ko-KR" sz="2500" dirty="0">
                <a:latin typeface="Arial Narrow" panose="020B0606020202030204" pitchFamily="34" charset="0"/>
              </a:rPr>
              <a:t>· </a:t>
            </a:r>
            <a:r>
              <a:rPr lang="ko-KR" altLang="en-US" sz="2500" dirty="0">
                <a:latin typeface="Arial Narrow" panose="020B0606020202030204" pitchFamily="34" charset="0"/>
              </a:rPr>
              <a:t>장애 </a:t>
            </a:r>
            <a:r>
              <a:rPr lang="en-US" altLang="ko-KR" sz="2500" dirty="0">
                <a:latin typeface="Arial Narrow" panose="020B0606020202030204" pitchFamily="34" charset="0"/>
              </a:rPr>
              <a:t>· </a:t>
            </a:r>
            <a:r>
              <a:rPr lang="ko-KR" altLang="en-US" sz="2500" dirty="0">
                <a:latin typeface="Arial Narrow" panose="020B0606020202030204" pitchFamily="34" charset="0"/>
              </a:rPr>
              <a:t>실업 </a:t>
            </a:r>
            <a:r>
              <a:rPr lang="en-US" altLang="ko-KR" sz="2500" dirty="0">
                <a:latin typeface="Arial Narrow" panose="020B0606020202030204" pitchFamily="34" charset="0"/>
              </a:rPr>
              <a:t>· </a:t>
            </a:r>
            <a:r>
              <a:rPr lang="ko-KR" altLang="en-US" sz="2500" dirty="0">
                <a:latin typeface="Arial Narrow" panose="020B0606020202030204" pitchFamily="34" charset="0"/>
              </a:rPr>
              <a:t>출산 보험</a:t>
            </a:r>
            <a:endParaRPr lang="de-CH" altLang="ko-Kore-KR" sz="2500" dirty="0">
              <a:latin typeface="Arial Narrow" panose="020B0606020202030204" pitchFamily="34" charset="0"/>
            </a:endParaRPr>
          </a:p>
          <a:p>
            <a:r>
              <a:rPr lang="de-CH" altLang="ko-Kore-KR" sz="2500" dirty="0">
                <a:latin typeface="Arial Narrow" panose="020B0606020202030204" pitchFamily="34" charset="0"/>
              </a:rPr>
              <a:t>     </a:t>
            </a:r>
          </a:p>
          <a:p>
            <a:r>
              <a:rPr lang="de-CH" altLang="ko-Kore-KR" sz="2500" dirty="0">
                <a:latin typeface="Arial Narrow" panose="020B0606020202030204" pitchFamily="34" charset="0"/>
              </a:rPr>
              <a:t>     - 3</a:t>
            </a:r>
            <a:r>
              <a:rPr lang="ko-KR" altLang="en-US" sz="2500" dirty="0">
                <a:latin typeface="Arial Narrow" panose="020B0606020202030204" pitchFamily="34" charset="0"/>
              </a:rPr>
              <a:t>단계</a:t>
            </a:r>
            <a:endParaRPr lang="de-CH" altLang="ko-Kore-KR" sz="2500" dirty="0">
              <a:latin typeface="Arial Narrow" panose="020B0606020202030204" pitchFamily="34" charset="0"/>
            </a:endParaRPr>
          </a:p>
          <a:p>
            <a:r>
              <a:rPr lang="de-CH" altLang="ko-Kore-KR" sz="2500" dirty="0">
                <a:latin typeface="Arial Narrow" panose="020B0606020202030204" pitchFamily="34" charset="0"/>
              </a:rPr>
              <a:t>      : </a:t>
            </a:r>
            <a:r>
              <a:rPr lang="ko-KR" altLang="en-US" sz="2500" dirty="0">
                <a:latin typeface="Arial Narrow" panose="020B0606020202030204" pitchFamily="34" charset="0"/>
              </a:rPr>
              <a:t>사회부조 확대</a:t>
            </a:r>
            <a:r>
              <a:rPr lang="de-CH" altLang="ko-Kore-KR" sz="2500" dirty="0">
                <a:latin typeface="Arial Narrow" panose="020B0606020202030204" pitchFamily="34" charset="0"/>
              </a:rPr>
              <a:t> (</a:t>
            </a:r>
            <a:r>
              <a:rPr lang="ko-KR" altLang="en-US" sz="2500" dirty="0">
                <a:latin typeface="Arial Narrow" panose="020B0606020202030204" pitchFamily="34" charset="0"/>
              </a:rPr>
              <a:t>예</a:t>
            </a:r>
            <a:r>
              <a:rPr lang="en-US" altLang="ko-KR" sz="2500" dirty="0">
                <a:latin typeface="Arial Narrow" panose="020B0606020202030204" pitchFamily="34" charset="0"/>
              </a:rPr>
              <a:t>: </a:t>
            </a:r>
            <a:r>
              <a:rPr lang="ko-KR" altLang="en-US" sz="2500" dirty="0">
                <a:latin typeface="Arial Narrow" panose="020B0606020202030204" pitchFamily="34" charset="0"/>
              </a:rPr>
              <a:t>주택 보조금</a:t>
            </a:r>
            <a:r>
              <a:rPr lang="en-US" altLang="ko-KR" sz="2500" dirty="0">
                <a:latin typeface="Arial Narrow" panose="020B0606020202030204" pitchFamily="34" charset="0"/>
              </a:rPr>
              <a:t>, </a:t>
            </a:r>
            <a:r>
              <a:rPr lang="ko-KR" altLang="en-US" sz="2500" dirty="0">
                <a:latin typeface="Arial Narrow" panose="020B0606020202030204" pitchFamily="34" charset="0"/>
              </a:rPr>
              <a:t>실업 수당 등</a:t>
            </a:r>
            <a:r>
              <a:rPr lang="de-CH" altLang="ko-Kore-KR" sz="2500" dirty="0">
                <a:latin typeface="Arial Narrow" panose="020B0606020202030204" pitchFamily="34" charset="0"/>
              </a:rPr>
              <a:t>)</a:t>
            </a:r>
          </a:p>
          <a:p>
            <a:endParaRPr lang="de-CH" altLang="ko-Kore-KR" sz="25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2500" dirty="0">
                <a:latin typeface="Arial Narrow" panose="020B0606020202030204" pitchFamily="34" charset="0"/>
              </a:rPr>
              <a:t>성별 임금격차 해소</a:t>
            </a:r>
            <a:r>
              <a:rPr lang="de-CH" altLang="ko-Kore-KR" sz="2500" dirty="0">
                <a:latin typeface="Arial Narrow" panose="020B0606020202030204" pitchFamily="34" charset="0"/>
              </a:rPr>
              <a:t>: 16.6% (2008) </a:t>
            </a:r>
            <a:r>
              <a:rPr lang="de-CH" altLang="ko-Kore-KR" sz="2500" dirty="0">
                <a:latin typeface="Arial Narrow" panose="020B0606020202030204" pitchFamily="34" charset="0"/>
                <a:sym typeface="Wingdings" pitchFamily="2" charset="2"/>
              </a:rPr>
              <a:t></a:t>
            </a:r>
            <a:r>
              <a:rPr lang="de-CH" altLang="ko-Kore-KR" sz="2500" dirty="0">
                <a:latin typeface="Arial Narrow" panose="020B0606020202030204" pitchFamily="34" charset="0"/>
              </a:rPr>
              <a:t> 11.5% (2018)</a:t>
            </a:r>
          </a:p>
        </p:txBody>
      </p:sp>
    </p:spTree>
    <p:extLst>
      <p:ext uri="{BB962C8B-B14F-4D97-AF65-F5344CB8AC3E}">
        <p14:creationId xmlns:p14="http://schemas.microsoft.com/office/powerpoint/2010/main" val="20350670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>
            <a:extLst>
              <a:ext uri="{FF2B5EF4-FFF2-40B4-BE49-F238E27FC236}">
                <a16:creationId xmlns:a16="http://schemas.microsoft.com/office/drawing/2014/main" id="{2872ACC6-C1C9-564A-9D72-A3CA27E6E3EB}"/>
              </a:ext>
            </a:extLst>
          </p:cNvPr>
          <p:cNvSpPr/>
          <p:nvPr/>
        </p:nvSpPr>
        <p:spPr>
          <a:xfrm>
            <a:off x="0" y="1289538"/>
            <a:ext cx="12192000" cy="5568462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dirty="0" err="1"/>
              <a:t>ㄹㄴ</a:t>
            </a:r>
            <a:endParaRPr kumimoji="1" lang="ko-Kore-KR" altLang="en-US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6C2F23BA-3D22-E842-9FC4-09DA82C307E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81497" y="1783491"/>
            <a:ext cx="9014738" cy="4305832"/>
          </a:xfrm>
          <a:prstGeom prst="rect">
            <a:avLst/>
          </a:prstGeom>
        </p:spPr>
      </p:pic>
      <p:sp>
        <p:nvSpPr>
          <p:cNvPr id="9" name="제목 1">
            <a:extLst>
              <a:ext uri="{FF2B5EF4-FFF2-40B4-BE49-F238E27FC236}">
                <a16:creationId xmlns:a16="http://schemas.microsoft.com/office/drawing/2014/main" id="{B9628C89-36AD-004A-B78E-477A96FBC7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5147" y="215548"/>
            <a:ext cx="6996507" cy="822326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kumimoji="1" lang="ko-KR" altLang="en-US" sz="3500" b="1" dirty="0">
                <a:latin typeface="Arial Narrow" panose="020B0606020202030204" pitchFamily="34" charset="0"/>
              </a:rPr>
              <a:t>사회적 평등</a:t>
            </a:r>
            <a:r>
              <a:rPr kumimoji="1" lang="en-US" altLang="ko-Kore-KR" sz="3500" b="1" dirty="0">
                <a:latin typeface="Arial Narrow" panose="020B0606020202030204" pitchFamily="34" charset="0"/>
              </a:rPr>
              <a:t>:</a:t>
            </a:r>
            <a:r>
              <a:rPr kumimoji="1" lang="ko-KR" altLang="en-US" sz="3500" b="1" dirty="0">
                <a:latin typeface="Arial Narrow" panose="020B0606020202030204" pitchFamily="34" charset="0"/>
              </a:rPr>
              <a:t> 탄탄한 사회 안전망</a:t>
            </a:r>
            <a:endParaRPr kumimoji="1" lang="en-US" altLang="en-US" sz="3500" b="1" dirty="0">
              <a:latin typeface="Arial Narrow" panose="020B0606020202030204" pitchFamily="34" charset="0"/>
            </a:endParaRP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ED6AEB18-C821-4086-A88F-831752B5EF5F}"/>
              </a:ext>
            </a:extLst>
          </p:cNvPr>
          <p:cNvSpPr txBox="1"/>
          <p:nvPr/>
        </p:nvSpPr>
        <p:spPr>
          <a:xfrm>
            <a:off x="853390" y="2133107"/>
            <a:ext cx="2637156" cy="2901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1700" b="1" kern="100" dirty="0">
                <a:solidFill>
                  <a:srgbClr val="000000"/>
                </a:solidFill>
                <a:effectLst/>
                <a:latin typeface="Arial Narrow" panose="020B0606020202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사회보험 수입 및 지출</a:t>
            </a:r>
            <a:endParaRPr lang="ko-KR" sz="17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17A12FE6-DB92-4D18-8F04-E92FE7C76041}"/>
              </a:ext>
            </a:extLst>
          </p:cNvPr>
          <p:cNvSpPr txBox="1"/>
          <p:nvPr/>
        </p:nvSpPr>
        <p:spPr>
          <a:xfrm>
            <a:off x="5894313" y="2206376"/>
            <a:ext cx="2637156" cy="2901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1700" b="1" kern="100" dirty="0">
                <a:solidFill>
                  <a:srgbClr val="000000"/>
                </a:solidFill>
                <a:effectLst/>
                <a:latin typeface="Arial Narrow" panose="020B0606020202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부문별 사회보험 지출</a:t>
            </a:r>
            <a:endParaRPr lang="ko-KR" sz="17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33EBDB23-3AF6-408D-BF50-A7EFA6C24B5F}"/>
              </a:ext>
            </a:extLst>
          </p:cNvPr>
          <p:cNvSpPr txBox="1"/>
          <p:nvPr/>
        </p:nvSpPr>
        <p:spPr>
          <a:xfrm>
            <a:off x="5188866" y="2652896"/>
            <a:ext cx="1307750" cy="2901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endParaRPr lang="ko-KR" sz="1000" b="1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12" name="TextBox 6">
            <a:extLst>
              <a:ext uri="{FF2B5EF4-FFF2-40B4-BE49-F238E27FC236}">
                <a16:creationId xmlns:a16="http://schemas.microsoft.com/office/drawing/2014/main" id="{F405BBC9-902E-487F-A3D4-C7311BCC79B1}"/>
              </a:ext>
            </a:extLst>
          </p:cNvPr>
          <p:cNvSpPr txBox="1"/>
          <p:nvPr/>
        </p:nvSpPr>
        <p:spPr>
          <a:xfrm>
            <a:off x="5188866" y="2943091"/>
            <a:ext cx="1307750" cy="2901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1000" b="1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고령층 지원</a:t>
            </a:r>
            <a:r>
              <a:rPr lang="ko-KR" altLang="en-US" sz="1000" kern="10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</a:t>
            </a:r>
            <a:endParaRPr lang="ko-KR" sz="10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14" name="TextBox 6">
            <a:extLst>
              <a:ext uri="{FF2B5EF4-FFF2-40B4-BE49-F238E27FC236}">
                <a16:creationId xmlns:a16="http://schemas.microsoft.com/office/drawing/2014/main" id="{5902146C-9546-4411-8209-6BB11DE4050A}"/>
              </a:ext>
            </a:extLst>
          </p:cNvPr>
          <p:cNvSpPr txBox="1"/>
          <p:nvPr/>
        </p:nvSpPr>
        <p:spPr>
          <a:xfrm>
            <a:off x="5188866" y="3276733"/>
            <a:ext cx="1307750" cy="2901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1000" b="1" kern="10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환자 </a:t>
            </a:r>
            <a:r>
              <a:rPr lang="en-US" altLang="ko-KR" sz="1000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· </a:t>
            </a:r>
            <a:r>
              <a:rPr lang="ko-KR" altLang="en-US" sz="1000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의료 지원</a:t>
            </a:r>
            <a:r>
              <a:rPr lang="ko-KR" altLang="en-US" sz="1000" b="1" kern="10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ko-KR" altLang="en-US" sz="1000" kern="10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 </a:t>
            </a:r>
            <a:endParaRPr lang="ko-KR" sz="10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id="{BF12A68E-C7C5-4B01-BD26-7132A65F4956}"/>
              </a:ext>
            </a:extLst>
          </p:cNvPr>
          <p:cNvSpPr txBox="1"/>
          <p:nvPr/>
        </p:nvSpPr>
        <p:spPr>
          <a:xfrm>
            <a:off x="5188866" y="3597152"/>
            <a:ext cx="1307750" cy="2901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1000" b="1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장애 </a:t>
            </a:r>
            <a:r>
              <a:rPr lang="en-US" altLang="ko-KR" sz="1000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· </a:t>
            </a:r>
            <a:r>
              <a:rPr lang="ko-KR" altLang="en-US" sz="1000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불구자 지원</a:t>
            </a:r>
            <a:endParaRPr lang="ko-KR" sz="10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16" name="TextBox 6">
            <a:extLst>
              <a:ext uri="{FF2B5EF4-FFF2-40B4-BE49-F238E27FC236}">
                <a16:creationId xmlns:a16="http://schemas.microsoft.com/office/drawing/2014/main" id="{8CAE295E-69B2-43EA-AE19-D7C1E1E390DA}"/>
              </a:ext>
            </a:extLst>
          </p:cNvPr>
          <p:cNvSpPr txBox="1"/>
          <p:nvPr/>
        </p:nvSpPr>
        <p:spPr>
          <a:xfrm>
            <a:off x="5188866" y="3922183"/>
            <a:ext cx="1307750" cy="2901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1000" b="1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생존자</a:t>
            </a:r>
            <a:r>
              <a:rPr lang="ko-KR" altLang="en-US" sz="1000" b="1" kern="10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지원</a:t>
            </a:r>
            <a:endParaRPr lang="ko-KR" sz="10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17" name="TextBox 6">
            <a:extLst>
              <a:ext uri="{FF2B5EF4-FFF2-40B4-BE49-F238E27FC236}">
                <a16:creationId xmlns:a16="http://schemas.microsoft.com/office/drawing/2014/main" id="{6B7E3FAA-2E71-44FB-9006-8C7BB13548E3}"/>
              </a:ext>
            </a:extLst>
          </p:cNvPr>
          <p:cNvSpPr txBox="1"/>
          <p:nvPr/>
        </p:nvSpPr>
        <p:spPr>
          <a:xfrm>
            <a:off x="5188866" y="4247214"/>
            <a:ext cx="1307750" cy="2901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1000" b="1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가족</a:t>
            </a:r>
            <a:r>
              <a:rPr lang="ko-KR" altLang="en-US" sz="1000" b="1" kern="10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1000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· </a:t>
            </a:r>
            <a:r>
              <a:rPr lang="ko-KR" altLang="en-US" sz="1000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아동 지원</a:t>
            </a:r>
            <a:endParaRPr lang="ko-KR" sz="10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20" name="TextBox 6">
            <a:extLst>
              <a:ext uri="{FF2B5EF4-FFF2-40B4-BE49-F238E27FC236}">
                <a16:creationId xmlns:a16="http://schemas.microsoft.com/office/drawing/2014/main" id="{447648EA-9ABF-4E3C-B9FC-2D863E529B11}"/>
              </a:ext>
            </a:extLst>
          </p:cNvPr>
          <p:cNvSpPr txBox="1"/>
          <p:nvPr/>
        </p:nvSpPr>
        <p:spPr>
          <a:xfrm>
            <a:off x="5188866" y="4572245"/>
            <a:ext cx="1307750" cy="2901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1000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실업자 지원</a:t>
            </a:r>
            <a:r>
              <a:rPr lang="en-US" altLang="ko-KR" sz="1000" b="1" kern="100" dirty="0">
                <a:latin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endParaRPr lang="ko-KR" sz="10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21" name="TextBox 6">
            <a:extLst>
              <a:ext uri="{FF2B5EF4-FFF2-40B4-BE49-F238E27FC236}">
                <a16:creationId xmlns:a16="http://schemas.microsoft.com/office/drawing/2014/main" id="{E6B0EF90-245D-4E77-B80A-94C8761C83DF}"/>
              </a:ext>
            </a:extLst>
          </p:cNvPr>
          <p:cNvSpPr txBox="1"/>
          <p:nvPr/>
        </p:nvSpPr>
        <p:spPr>
          <a:xfrm>
            <a:off x="5188866" y="4915154"/>
            <a:ext cx="1546042" cy="2901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1000" b="1" kern="10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사회적 소외계층 지원</a:t>
            </a:r>
            <a:endParaRPr lang="ko-KR" sz="1000" b="1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22" name="TextBox 6">
            <a:extLst>
              <a:ext uri="{FF2B5EF4-FFF2-40B4-BE49-F238E27FC236}">
                <a16:creationId xmlns:a16="http://schemas.microsoft.com/office/drawing/2014/main" id="{DA238CF6-C917-4533-B699-177ABF4BEAAC}"/>
              </a:ext>
            </a:extLst>
          </p:cNvPr>
          <p:cNvSpPr txBox="1"/>
          <p:nvPr/>
        </p:nvSpPr>
        <p:spPr>
          <a:xfrm>
            <a:off x="5188866" y="5200017"/>
            <a:ext cx="1307750" cy="2901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1000" b="1" kern="10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주택</a:t>
            </a:r>
            <a:endParaRPr lang="ko-KR" sz="1000" b="1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23" name="TextBox 6">
            <a:extLst>
              <a:ext uri="{FF2B5EF4-FFF2-40B4-BE49-F238E27FC236}">
                <a16:creationId xmlns:a16="http://schemas.microsoft.com/office/drawing/2014/main" id="{C7E85DB4-F239-4DD6-9B2E-6E818E5095BA}"/>
              </a:ext>
            </a:extLst>
          </p:cNvPr>
          <p:cNvSpPr txBox="1"/>
          <p:nvPr/>
        </p:nvSpPr>
        <p:spPr>
          <a:xfrm>
            <a:off x="3764512" y="2296785"/>
            <a:ext cx="1318846" cy="216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8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단위</a:t>
            </a:r>
            <a:r>
              <a:rPr lang="en-US" altLang="ko-KR" sz="8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: 10</a:t>
            </a:r>
            <a:r>
              <a:rPr lang="ko-KR" altLang="en-US" sz="800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억 스위스 프랑</a:t>
            </a:r>
            <a:endParaRPr lang="ko-KR" sz="8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25" name="TextBox 6">
            <a:extLst>
              <a:ext uri="{FF2B5EF4-FFF2-40B4-BE49-F238E27FC236}">
                <a16:creationId xmlns:a16="http://schemas.microsoft.com/office/drawing/2014/main" id="{811CD856-DE9C-4D42-AB31-B0F206E06998}"/>
              </a:ext>
            </a:extLst>
          </p:cNvPr>
          <p:cNvSpPr txBox="1"/>
          <p:nvPr/>
        </p:nvSpPr>
        <p:spPr>
          <a:xfrm>
            <a:off x="3573065" y="2736810"/>
            <a:ext cx="590335" cy="2901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1300" kern="100"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수입</a:t>
            </a:r>
            <a:endParaRPr lang="ko-KR" sz="13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27" name="TextBox 6">
            <a:extLst>
              <a:ext uri="{FF2B5EF4-FFF2-40B4-BE49-F238E27FC236}">
                <a16:creationId xmlns:a16="http://schemas.microsoft.com/office/drawing/2014/main" id="{76599A22-44E8-420E-9EE4-A9B527373D43}"/>
              </a:ext>
            </a:extLst>
          </p:cNvPr>
          <p:cNvSpPr txBox="1"/>
          <p:nvPr/>
        </p:nvSpPr>
        <p:spPr>
          <a:xfrm>
            <a:off x="2945424" y="3105006"/>
            <a:ext cx="710954" cy="2901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1300" kern="10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총지출</a:t>
            </a:r>
            <a:endParaRPr lang="ko-KR" sz="13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28" name="TextBox 6">
            <a:extLst>
              <a:ext uri="{FF2B5EF4-FFF2-40B4-BE49-F238E27FC236}">
                <a16:creationId xmlns:a16="http://schemas.microsoft.com/office/drawing/2014/main" id="{CDAE5C41-B620-47B3-BA44-9E06DF27F8F5}"/>
              </a:ext>
            </a:extLst>
          </p:cNvPr>
          <p:cNvSpPr txBox="1"/>
          <p:nvPr/>
        </p:nvSpPr>
        <p:spPr>
          <a:xfrm>
            <a:off x="3573064" y="4596290"/>
            <a:ext cx="1174782" cy="2901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1300" kern="10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사회적 편익</a:t>
            </a:r>
            <a:endParaRPr lang="ko-KR" sz="13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13407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3A6C583A-AE5B-3848-B2C9-86911B528077}"/>
              </a:ext>
            </a:extLst>
          </p:cNvPr>
          <p:cNvSpPr/>
          <p:nvPr/>
        </p:nvSpPr>
        <p:spPr>
          <a:xfrm>
            <a:off x="0" y="-1"/>
            <a:ext cx="12192000" cy="4481689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059" y="5037992"/>
            <a:ext cx="4223796" cy="1051887"/>
          </a:xfrm>
        </p:spPr>
        <p:txBody>
          <a:bodyPr>
            <a:normAutofit fontScale="90000"/>
          </a:bodyPr>
          <a:lstStyle/>
          <a:p>
            <a:r>
              <a:rPr lang="ko-KR" altLang="en-US" sz="3500" b="1" dirty="0">
                <a:latin typeface="Arial Narrow" panose="020B0606020202030204" pitchFamily="34" charset="0"/>
              </a:rPr>
              <a:t>사회적 평등</a:t>
            </a:r>
            <a:r>
              <a:rPr lang="de-DE" sz="3500" b="1" dirty="0">
                <a:latin typeface="Arial Narrow" panose="020B0606020202030204" pitchFamily="34" charset="0"/>
              </a:rPr>
              <a:t>:</a:t>
            </a:r>
            <a:br>
              <a:rPr lang="de-DE" sz="3500" b="1" dirty="0">
                <a:latin typeface="Arial Narrow" panose="020B0606020202030204" pitchFamily="34" charset="0"/>
              </a:rPr>
            </a:br>
            <a:br>
              <a:rPr lang="de-DE" sz="3500" b="1" dirty="0">
                <a:latin typeface="Arial Narrow" panose="020B0606020202030204" pitchFamily="34" charset="0"/>
              </a:rPr>
            </a:br>
            <a:r>
              <a:rPr lang="ko-KR" altLang="en-US" sz="3500" b="1" dirty="0">
                <a:latin typeface="Arial Narrow" panose="020B0606020202030204" pitchFamily="34" charset="0"/>
              </a:rPr>
              <a:t>사회적 이동성 보장</a:t>
            </a:r>
            <a:endParaRPr lang="de-CH" sz="3500" b="1" dirty="0">
              <a:latin typeface="Arial Narrow" panose="020B0606020202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0401" y="4655154"/>
            <a:ext cx="7823200" cy="2116465"/>
          </a:xfrm>
        </p:spPr>
        <p:txBody>
          <a:bodyPr>
            <a:normAutofit/>
          </a:bodyPr>
          <a:lstStyle/>
          <a:p>
            <a:r>
              <a:rPr lang="ko-KR" altLang="en-US" sz="2000" dirty="0">
                <a:latin typeface="Arial Narrow" panose="020B0606020202030204" pitchFamily="34" charset="0"/>
              </a:rPr>
              <a:t>스펙이 아닌 역량 중심 평가</a:t>
            </a:r>
            <a:endParaRPr lang="de-CH" sz="2000" dirty="0">
              <a:latin typeface="Arial Narrow" panose="020B0606020202030204" pitchFamily="34" charset="0"/>
            </a:endParaRPr>
          </a:p>
          <a:p>
            <a:r>
              <a:rPr lang="ko-KR" altLang="en-US" sz="2000" dirty="0">
                <a:latin typeface="Arial Narrow" panose="020B0606020202030204" pitchFamily="34" charset="0"/>
              </a:rPr>
              <a:t>직업교육체계</a:t>
            </a:r>
            <a:r>
              <a:rPr lang="de-CH" sz="2000" dirty="0">
                <a:latin typeface="Arial Narrow" panose="020B0606020202030204" pitchFamily="34" charset="0"/>
              </a:rPr>
              <a:t>(VET)</a:t>
            </a:r>
            <a:r>
              <a:rPr lang="ko-KR" altLang="en-US" sz="2000" dirty="0">
                <a:latin typeface="Arial Narrow" panose="020B0606020202030204" pitchFamily="34" charset="0"/>
              </a:rPr>
              <a:t>에서 직무훈련</a:t>
            </a:r>
            <a:r>
              <a:rPr lang="en-US" altLang="ko-KR" sz="2000" dirty="0">
                <a:latin typeface="Arial Narrow" panose="020B0606020202030204" pitchFamily="34" charset="0"/>
              </a:rPr>
              <a:t>(OJT) </a:t>
            </a:r>
            <a:r>
              <a:rPr lang="ko-KR" altLang="en-US" sz="2000" dirty="0">
                <a:latin typeface="Arial Narrow" panose="020B0606020202030204" pitchFamily="34" charset="0"/>
              </a:rPr>
              <a:t>기회 제공</a:t>
            </a:r>
            <a:endParaRPr lang="de-CH" sz="2000" dirty="0">
              <a:latin typeface="Arial Narrow" panose="020B0606020202030204" pitchFamily="34" charset="0"/>
            </a:endParaRPr>
          </a:p>
          <a:p>
            <a:r>
              <a:rPr lang="ko-KR" altLang="en-US" sz="2000" dirty="0">
                <a:latin typeface="Arial Narrow" panose="020B0606020202030204" pitchFamily="34" charset="0"/>
              </a:rPr>
              <a:t>교육환경의 평등</a:t>
            </a:r>
            <a:r>
              <a:rPr lang="de-CH" sz="2000" dirty="0">
                <a:latin typeface="Arial Narrow" panose="020B0606020202030204" pitchFamily="34" charset="0"/>
              </a:rPr>
              <a:t>: </a:t>
            </a:r>
            <a:r>
              <a:rPr lang="ko-KR" altLang="en-US" sz="2000" dirty="0">
                <a:latin typeface="Arial Narrow" panose="020B0606020202030204" pitchFamily="34" charset="0"/>
              </a:rPr>
              <a:t>고등교육의</a:t>
            </a:r>
            <a:r>
              <a:rPr lang="de-CH" sz="2000" dirty="0">
                <a:latin typeface="Arial Narrow" panose="020B0606020202030204" pitchFamily="34" charset="0"/>
              </a:rPr>
              <a:t> </a:t>
            </a:r>
            <a:r>
              <a:rPr lang="ko-KR" altLang="en-US" sz="2000" dirty="0">
                <a:latin typeface="Arial Narrow" panose="020B0606020202030204" pitchFamily="34" charset="0"/>
              </a:rPr>
              <a:t>동등한 기회 보장</a:t>
            </a:r>
            <a:endParaRPr lang="de-CH" sz="2000" dirty="0">
              <a:latin typeface="Arial Narrow" panose="020B0606020202030204" pitchFamily="34" charset="0"/>
            </a:endParaRPr>
          </a:p>
          <a:p>
            <a:r>
              <a:rPr lang="ko-KR" altLang="en-US" sz="2000" dirty="0">
                <a:latin typeface="Arial Narrow" panose="020B0606020202030204" pitchFamily="34" charset="0"/>
              </a:rPr>
              <a:t>전문역량 및 경험 존중</a:t>
            </a:r>
            <a:r>
              <a:rPr lang="de-CH" sz="2000" dirty="0">
                <a:latin typeface="Arial Narrow" panose="020B0606020202030204" pitchFamily="34" charset="0"/>
              </a:rPr>
              <a:t>: </a:t>
            </a:r>
            <a:r>
              <a:rPr lang="ko-KR" altLang="en-US" sz="2000" dirty="0">
                <a:latin typeface="Arial Narrow" panose="020B0606020202030204" pitchFamily="34" charset="0"/>
              </a:rPr>
              <a:t>예</a:t>
            </a:r>
            <a:r>
              <a:rPr lang="en-US" altLang="ko-KR" sz="2000" dirty="0">
                <a:latin typeface="Arial Narrow" panose="020B0606020202030204" pitchFamily="34" charset="0"/>
              </a:rPr>
              <a:t>) </a:t>
            </a:r>
            <a:r>
              <a:rPr lang="de-CH" sz="2000" dirty="0">
                <a:latin typeface="Arial Narrow" panose="020B0606020202030204" pitchFamily="34" charset="0"/>
              </a:rPr>
              <a:t>Sergio Ermotti (UBS</a:t>
            </a:r>
            <a:r>
              <a:rPr lang="ko-KR" altLang="en-US" sz="2000" dirty="0">
                <a:latin typeface="Arial Narrow" panose="020B0606020202030204" pitchFamily="34" charset="0"/>
              </a:rPr>
              <a:t>의 </a:t>
            </a:r>
            <a:r>
              <a:rPr lang="en-US" altLang="ko-KR" sz="2000" dirty="0">
                <a:latin typeface="Arial Narrow" panose="020B0606020202030204" pitchFamily="34" charset="0"/>
              </a:rPr>
              <a:t>CEO)</a:t>
            </a:r>
            <a:endParaRPr lang="de-CH" sz="2000" dirty="0">
              <a:latin typeface="Arial Narrow" panose="020B0606020202030204" pitchFamily="34" charset="0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3D8D0272-94FF-544E-B232-B899CD5ABAC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466621" y="286022"/>
            <a:ext cx="6747718" cy="3796391"/>
          </a:xfrm>
          <a:prstGeom prst="rect">
            <a:avLst/>
          </a:prstGeom>
        </p:spPr>
      </p:pic>
      <p:sp>
        <p:nvSpPr>
          <p:cNvPr id="8" name="TextBox 6">
            <a:extLst>
              <a:ext uri="{FF2B5EF4-FFF2-40B4-BE49-F238E27FC236}">
                <a16:creationId xmlns:a16="http://schemas.microsoft.com/office/drawing/2014/main" id="{937255BC-0F0F-4B61-A384-1223E66469D4}"/>
              </a:ext>
            </a:extLst>
          </p:cNvPr>
          <p:cNvSpPr txBox="1"/>
          <p:nvPr/>
        </p:nvSpPr>
        <p:spPr>
          <a:xfrm>
            <a:off x="2861552" y="3713544"/>
            <a:ext cx="857593" cy="23420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kumimoji="1" lang="ko-KR" altLang="en-US" sz="1100" b="1" dirty="0">
                <a:solidFill>
                  <a:srgbClr val="000000"/>
                </a:solidFill>
                <a:latin typeface="Arial Narrow" panose="020B0606020202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대학교</a:t>
            </a:r>
            <a:r>
              <a:rPr kumimoji="1" lang="ko-KR" sz="1100" b="1" kern="120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Arial Narrow" panose="020B0606020202030204" pitchFamily="34" charset="0"/>
                <a:cs typeface="Times New Roman" panose="02020603050405020304" pitchFamily="18" charset="0"/>
              </a:rPr>
              <a:t> </a:t>
            </a:r>
            <a:endParaRPr lang="ko-KR" sz="10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D9B42357-0235-4B15-A122-B6277295657F}"/>
              </a:ext>
            </a:extLst>
          </p:cNvPr>
          <p:cNvSpPr txBox="1"/>
          <p:nvPr/>
        </p:nvSpPr>
        <p:spPr>
          <a:xfrm>
            <a:off x="4779178" y="3713544"/>
            <a:ext cx="2370775" cy="3145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kumimoji="1" lang="ko-KR" altLang="en-US" sz="1100" b="1" dirty="0">
                <a:solidFill>
                  <a:srgbClr val="000000"/>
                </a:solidFill>
                <a:latin typeface="Arial Narrow" panose="020B0606020202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고등학교 이상 </a:t>
            </a:r>
            <a:r>
              <a:rPr kumimoji="1" lang="en-US" altLang="ko-KR" sz="1100" b="1" dirty="0">
                <a:solidFill>
                  <a:srgbClr val="000000"/>
                </a:solidFill>
                <a:latin typeface="Arial Narrow" panose="020B0606020202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(</a:t>
            </a:r>
            <a:r>
              <a:rPr kumimoji="1" lang="ko-KR" altLang="en-US" sz="1100" b="1" dirty="0">
                <a:solidFill>
                  <a:srgbClr val="000000"/>
                </a:solidFill>
                <a:latin typeface="Arial Narrow" panose="020B0606020202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직업학교 포함</a:t>
            </a:r>
            <a:r>
              <a:rPr kumimoji="1" lang="en-US" altLang="ko-KR" sz="1100" b="1" dirty="0">
                <a:solidFill>
                  <a:srgbClr val="000000"/>
                </a:solidFill>
                <a:latin typeface="Arial Narrow" panose="020B0606020202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)</a:t>
            </a:r>
            <a:r>
              <a:rPr kumimoji="1" lang="ko-KR" sz="1100" b="1" kern="120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Arial Narrow" panose="020B0606020202030204" pitchFamily="34" charset="0"/>
                <a:cs typeface="Times New Roman" panose="02020603050405020304" pitchFamily="18" charset="0"/>
              </a:rPr>
              <a:t> </a:t>
            </a:r>
            <a:endParaRPr lang="ko-KR" sz="10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7D3B14A2-C787-43B3-A0B6-89A4AA37B181}"/>
              </a:ext>
            </a:extLst>
          </p:cNvPr>
          <p:cNvSpPr txBox="1"/>
          <p:nvPr/>
        </p:nvSpPr>
        <p:spPr>
          <a:xfrm>
            <a:off x="2585155" y="321579"/>
            <a:ext cx="1617568" cy="3145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1200" b="1" kern="10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교육 수준 </a:t>
            </a:r>
            <a:r>
              <a:rPr lang="en-US" altLang="ko-KR" sz="1200" b="1" kern="10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(‘2018)</a:t>
            </a:r>
            <a:endParaRPr lang="ko-KR" sz="1200" b="1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B3D643B4-83CC-4C11-B3A9-6163C457ADB0}"/>
              </a:ext>
            </a:extLst>
          </p:cNvPr>
          <p:cNvSpPr txBox="1"/>
          <p:nvPr/>
        </p:nvSpPr>
        <p:spPr>
          <a:xfrm>
            <a:off x="6535832" y="314655"/>
            <a:ext cx="2370776" cy="3145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1200" b="1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영주권자 비율</a:t>
            </a:r>
            <a:r>
              <a:rPr lang="ko-KR" altLang="en-US" sz="1200" b="1" kern="10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1200" b="1" kern="10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(‘2018)</a:t>
            </a:r>
            <a:endParaRPr lang="ko-KR" sz="1200" b="1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12" name="TextBox 6">
            <a:extLst>
              <a:ext uri="{FF2B5EF4-FFF2-40B4-BE49-F238E27FC236}">
                <a16:creationId xmlns:a16="http://schemas.microsoft.com/office/drawing/2014/main" id="{E28540F6-AF0E-4D79-B8F2-7255A57A7FCA}"/>
              </a:ext>
            </a:extLst>
          </p:cNvPr>
          <p:cNvSpPr txBox="1"/>
          <p:nvPr/>
        </p:nvSpPr>
        <p:spPr>
          <a:xfrm>
            <a:off x="2571622" y="671662"/>
            <a:ext cx="1617568" cy="3145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1200" b="1" kern="10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남성</a:t>
            </a:r>
            <a:endParaRPr lang="ko-KR" sz="1200" b="1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09E80C52-B9F8-46B8-984C-6581F95683AE}"/>
              </a:ext>
            </a:extLst>
          </p:cNvPr>
          <p:cNvSpPr txBox="1"/>
          <p:nvPr/>
        </p:nvSpPr>
        <p:spPr>
          <a:xfrm>
            <a:off x="5964565" y="682482"/>
            <a:ext cx="1617568" cy="3145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1200" b="1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여성</a:t>
            </a:r>
            <a:endParaRPr lang="ko-KR" sz="1200" b="1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60323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1600" y="1"/>
            <a:ext cx="6172200" cy="1690688"/>
          </a:xfrm>
        </p:spPr>
        <p:txBody>
          <a:bodyPr>
            <a:normAutofit/>
          </a:bodyPr>
          <a:lstStyle/>
          <a:p>
            <a:r>
              <a:rPr lang="ko-KR" altLang="en-US" sz="3500" b="1" dirty="0"/>
              <a:t>사회적 평등</a:t>
            </a:r>
            <a:r>
              <a:rPr lang="de-DE" sz="3500" b="1" dirty="0"/>
              <a:t>: </a:t>
            </a:r>
            <a:r>
              <a:rPr lang="ko-KR" altLang="en-US" sz="3500" b="1" dirty="0"/>
              <a:t>소수자 보호</a:t>
            </a:r>
            <a:endParaRPr lang="de-CH" sz="35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1825625"/>
            <a:ext cx="6172200" cy="4351338"/>
          </a:xfrm>
        </p:spPr>
        <p:txBody>
          <a:bodyPr/>
          <a:lstStyle/>
          <a:p>
            <a:r>
              <a:rPr lang="ko-KR" altLang="en-US" dirty="0"/>
              <a:t>다문화주의</a:t>
            </a:r>
            <a:endParaRPr lang="de-CH" dirty="0"/>
          </a:p>
          <a:p>
            <a:r>
              <a:rPr lang="ko-KR" altLang="en-US" dirty="0"/>
              <a:t>반</a:t>
            </a:r>
            <a:r>
              <a:rPr lang="en-US" altLang="ko-KR" dirty="0"/>
              <a:t>(</a:t>
            </a:r>
            <a:r>
              <a:rPr lang="ko-KR" altLang="en-US" dirty="0"/>
              <a:t>反</a:t>
            </a:r>
            <a:r>
              <a:rPr lang="en-US" altLang="ko-KR" dirty="0"/>
              <a:t>)</a:t>
            </a:r>
            <a:r>
              <a:rPr lang="ko-KR" altLang="en-US" dirty="0"/>
              <a:t>차별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9017472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5656" y="1"/>
            <a:ext cx="6368143" cy="1690688"/>
          </a:xfrm>
        </p:spPr>
        <p:txBody>
          <a:bodyPr>
            <a:normAutofit/>
          </a:bodyPr>
          <a:lstStyle/>
          <a:p>
            <a:r>
              <a:rPr lang="ko-KR" altLang="en-US" sz="3500" b="1" dirty="0">
                <a:latin typeface="Arial Narrow" panose="020B0606020202030204" pitchFamily="34" charset="0"/>
              </a:rPr>
              <a:t>합의 유도 민주주의</a:t>
            </a:r>
            <a:r>
              <a:rPr lang="en-US" altLang="ko-KR" sz="3500" b="1" dirty="0">
                <a:latin typeface="Arial Narrow" panose="020B0606020202030204" pitchFamily="34" charset="0"/>
              </a:rPr>
              <a:t>:</a:t>
            </a:r>
            <a:r>
              <a:rPr lang="ko-KR" altLang="en-US" sz="3500" b="1" dirty="0">
                <a:latin typeface="Arial Narrow" panose="020B0606020202030204" pitchFamily="34" charset="0"/>
              </a:rPr>
              <a:t>연방주의</a:t>
            </a:r>
            <a:endParaRPr lang="de-CH" sz="3500" b="1" dirty="0">
              <a:latin typeface="Arial Narrow" panose="020B0606020202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31976" y="1937431"/>
            <a:ext cx="7422777" cy="4351338"/>
          </a:xfrm>
        </p:spPr>
        <p:txBody>
          <a:bodyPr>
            <a:normAutofit/>
          </a:bodyPr>
          <a:lstStyle/>
          <a:p>
            <a:r>
              <a:rPr lang="ko-KR" altLang="en-US" dirty="0">
                <a:latin typeface="Arial Narrow" panose="020B0606020202030204" pitchFamily="34" charset="0"/>
              </a:rPr>
              <a:t>중심 </a:t>
            </a:r>
            <a:r>
              <a:rPr lang="en-US" altLang="ko-KR" dirty="0">
                <a:latin typeface="Arial Narrow" panose="020B0606020202030204" pitchFamily="34" charset="0"/>
              </a:rPr>
              <a:t>·</a:t>
            </a:r>
            <a:r>
              <a:rPr lang="ko-KR" altLang="en-US" dirty="0">
                <a:latin typeface="Arial Narrow" panose="020B0606020202030204" pitchFamily="34" charset="0"/>
              </a:rPr>
              <a:t> 주변 구분의 부재</a:t>
            </a:r>
            <a:endParaRPr lang="de-CH" dirty="0">
              <a:latin typeface="Arial Narrow" panose="020B0606020202030204" pitchFamily="34" charset="0"/>
            </a:endParaRPr>
          </a:p>
          <a:p>
            <a:pPr marL="0" indent="0">
              <a:buNone/>
            </a:pPr>
            <a:endParaRPr lang="de-CH" dirty="0">
              <a:latin typeface="Arial Narrow" panose="020B0606020202030204" pitchFamily="34" charset="0"/>
            </a:endParaRPr>
          </a:p>
          <a:p>
            <a:r>
              <a:rPr lang="ko-KR" altLang="en-US" dirty="0">
                <a:latin typeface="Arial Narrow" panose="020B0606020202030204" pitchFamily="34" charset="0"/>
              </a:rPr>
              <a:t>보충성의 원칙</a:t>
            </a:r>
            <a:r>
              <a:rPr lang="en-US" altLang="ko-Kore-KR" dirty="0">
                <a:latin typeface="Arial Narrow" panose="020B0606020202030204" pitchFamily="34" charset="0"/>
              </a:rPr>
              <a:t>: </a:t>
            </a:r>
            <a:r>
              <a:rPr lang="ko-KR" altLang="en-US" dirty="0">
                <a:latin typeface="Arial Narrow" panose="020B0606020202030204" pitchFamily="34" charset="0"/>
              </a:rPr>
              <a:t>연방 정부는 </a:t>
            </a:r>
            <a:r>
              <a:rPr lang="ko-KR" altLang="en-US" dirty="0" err="1">
                <a:latin typeface="Arial Narrow" panose="020B0606020202030204" pitchFamily="34" charset="0"/>
              </a:rPr>
              <a:t>칸톤</a:t>
            </a:r>
            <a:r>
              <a:rPr lang="ko-KR" altLang="en-US" dirty="0">
                <a:latin typeface="Arial Narrow" panose="020B0606020202030204" pitchFamily="34" charset="0"/>
              </a:rPr>
              <a:t> 및 지자체가 관리 불가능한 사무만 담당</a:t>
            </a:r>
            <a:r>
              <a:rPr lang="en-US" altLang="ko-Kore-KR" dirty="0">
                <a:latin typeface="Arial Narrow" panose="020B0606020202030204" pitchFamily="34" charset="0"/>
              </a:rPr>
              <a:t>(</a:t>
            </a:r>
            <a:r>
              <a:rPr lang="ko-KR" altLang="en-US" dirty="0">
                <a:latin typeface="Arial Narrow" panose="020B0606020202030204" pitchFamily="34" charset="0"/>
              </a:rPr>
              <a:t>상향식 접근법</a:t>
            </a:r>
            <a:r>
              <a:rPr lang="en-US" altLang="ko-Kore-KR" dirty="0">
                <a:latin typeface="Arial Narrow" panose="020B0606020202030204" pitchFamily="34" charset="0"/>
              </a:rPr>
              <a:t>)</a:t>
            </a:r>
          </a:p>
          <a:p>
            <a:pPr marL="0" indent="0">
              <a:buNone/>
            </a:pPr>
            <a:endParaRPr lang="ko-Kore-KR" altLang="ko-Kore-KR" dirty="0">
              <a:latin typeface="Arial Narrow" panose="020B0606020202030204" pitchFamily="34" charset="0"/>
            </a:endParaRPr>
          </a:p>
          <a:p>
            <a:r>
              <a:rPr lang="ko-KR" altLang="en-US" dirty="0">
                <a:latin typeface="Arial Narrow" panose="020B0606020202030204" pitchFamily="34" charset="0"/>
              </a:rPr>
              <a:t>연방정부 및 지방정부 간의 엄격한 분권주의</a:t>
            </a:r>
            <a:r>
              <a:rPr lang="de-CH" dirty="0">
                <a:latin typeface="Arial Narrow" panose="020B0606020202030204" pitchFamily="34" charset="0"/>
              </a:rPr>
              <a:t>: </a:t>
            </a:r>
            <a:r>
              <a:rPr lang="ko-KR" altLang="en-US" dirty="0">
                <a:latin typeface="Arial Narrow" panose="020B0606020202030204" pitchFamily="34" charset="0"/>
              </a:rPr>
              <a:t>소수자 및 지방에 자치조직권 인정</a:t>
            </a:r>
            <a:endParaRPr lang="de-CH" dirty="0">
              <a:latin typeface="Arial Narrow" panose="020B0606020202030204" pitchFamily="34" charset="0"/>
            </a:endParaRPr>
          </a:p>
        </p:txBody>
      </p:sp>
      <p:pic>
        <p:nvPicPr>
          <p:cNvPr id="6" name="그림 5" descr="대형, 전면, 앉아있는, 그룹이(가) 표시된 사진&#10;&#10;자동 생성된 설명">
            <a:extLst>
              <a:ext uri="{FF2B5EF4-FFF2-40B4-BE49-F238E27FC236}">
                <a16:creationId xmlns:a16="http://schemas.microsoft.com/office/drawing/2014/main" id="{B5840618-C3E3-734E-9A79-E294B57A25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1864" y="0"/>
            <a:ext cx="8719007" cy="6890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3772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164771" y="366486"/>
            <a:ext cx="10515600" cy="1325563"/>
          </a:xfrm>
        </p:spPr>
        <p:txBody>
          <a:bodyPr>
            <a:normAutofit/>
          </a:bodyPr>
          <a:lstStyle/>
          <a:p>
            <a:r>
              <a:rPr lang="ko-KR" altLang="en-US" sz="3500" b="1" dirty="0">
                <a:latin typeface="Arial Narrow" panose="020B0606020202030204" pitchFamily="34" charset="0"/>
              </a:rPr>
              <a:t>합의 유도 민주주의</a:t>
            </a:r>
            <a:r>
              <a:rPr lang="de-DE" sz="3500" b="1" dirty="0">
                <a:latin typeface="Arial Narrow" panose="020B0606020202030204" pitchFamily="34" charset="0"/>
              </a:rPr>
              <a:t>: </a:t>
            </a:r>
            <a:r>
              <a:rPr lang="ko-KR" altLang="en-US" sz="3500" b="1" dirty="0">
                <a:latin typeface="Arial Narrow" panose="020B0606020202030204" pitchFamily="34" charset="0"/>
              </a:rPr>
              <a:t>권한 배분</a:t>
            </a:r>
            <a:endParaRPr lang="de-CH" sz="3500" b="1" dirty="0">
              <a:latin typeface="Arial Narrow" panose="020B0606020202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75851" y="2179150"/>
            <a:ext cx="4255477" cy="1631216"/>
          </a:xfrm>
          <a:prstGeom prst="rect">
            <a:avLst/>
          </a:prstGeom>
          <a:solidFill>
            <a:schemeClr val="accent1">
              <a:lumMod val="20000"/>
              <a:lumOff val="80000"/>
              <a:alpha val="54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500" dirty="0">
                <a:latin typeface="Arial Narrow" panose="020B0606020202030204" pitchFamily="34" charset="0"/>
              </a:rPr>
              <a:t>연방 정부</a:t>
            </a:r>
            <a:endParaRPr lang="de-DE" sz="2500" dirty="0">
              <a:latin typeface="Arial Narrow" panose="020B0606020202030204" pitchFamily="34" charset="0"/>
            </a:endParaRPr>
          </a:p>
          <a:p>
            <a:pPr marL="285750" indent="-285750">
              <a:buFontTx/>
              <a:buChar char="-"/>
            </a:pPr>
            <a:r>
              <a:rPr lang="ko-KR" altLang="en-US" sz="2500" dirty="0">
                <a:latin typeface="Arial Narrow" panose="020B0606020202030204" pitchFamily="34" charset="0"/>
              </a:rPr>
              <a:t>국방</a:t>
            </a:r>
            <a:endParaRPr lang="de-DE" sz="2500" dirty="0">
              <a:latin typeface="Arial Narrow" panose="020B0606020202030204" pitchFamily="34" charset="0"/>
            </a:endParaRPr>
          </a:p>
          <a:p>
            <a:pPr marL="285750" indent="-285750">
              <a:buFontTx/>
              <a:buChar char="-"/>
            </a:pPr>
            <a:r>
              <a:rPr lang="ko-KR" altLang="en-US" sz="2500" dirty="0">
                <a:latin typeface="Arial Narrow" panose="020B0606020202030204" pitchFamily="34" charset="0"/>
              </a:rPr>
              <a:t>외교</a:t>
            </a:r>
            <a:endParaRPr lang="de-DE" sz="2500" dirty="0">
              <a:latin typeface="Arial Narrow" panose="020B0606020202030204" pitchFamily="34" charset="0"/>
            </a:endParaRPr>
          </a:p>
          <a:p>
            <a:pPr marL="285750" indent="-285750">
              <a:buFontTx/>
              <a:buChar char="-"/>
            </a:pPr>
            <a:r>
              <a:rPr lang="ko-KR" altLang="en-US" sz="2500" dirty="0">
                <a:latin typeface="Arial Narrow" panose="020B0606020202030204" pitchFamily="34" charset="0"/>
              </a:rPr>
              <a:t>사회 보험</a:t>
            </a:r>
            <a:endParaRPr lang="de-DE" sz="2500" dirty="0">
              <a:latin typeface="Arial Narrow" panose="020B0606020202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35774" y="2184340"/>
            <a:ext cx="4255477" cy="2015936"/>
          </a:xfrm>
          <a:prstGeom prst="rect">
            <a:avLst/>
          </a:prstGeom>
          <a:solidFill>
            <a:schemeClr val="accent1">
              <a:lumMod val="20000"/>
              <a:lumOff val="80000"/>
              <a:alpha val="54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500" dirty="0" err="1">
                <a:latin typeface="Arial Narrow" panose="020B0606020202030204" pitchFamily="34" charset="0"/>
              </a:rPr>
              <a:t>칸톤</a:t>
            </a:r>
            <a:r>
              <a:rPr lang="ko-KR" altLang="en-US" sz="2500" dirty="0">
                <a:latin typeface="Arial Narrow" panose="020B0606020202030204" pitchFamily="34" charset="0"/>
              </a:rPr>
              <a:t> 정부</a:t>
            </a:r>
            <a:endParaRPr lang="de-DE" sz="2500" dirty="0">
              <a:latin typeface="Arial Narrow" panose="020B0606020202030204" pitchFamily="34" charset="0"/>
            </a:endParaRPr>
          </a:p>
          <a:p>
            <a:pPr marL="285750" indent="-285750">
              <a:buFontTx/>
              <a:buChar char="-"/>
            </a:pPr>
            <a:r>
              <a:rPr lang="ko-KR" altLang="en-US" sz="2500" dirty="0">
                <a:latin typeface="Arial Narrow" panose="020B0606020202030204" pitchFamily="34" charset="0"/>
              </a:rPr>
              <a:t>치안</a:t>
            </a:r>
            <a:endParaRPr lang="de-DE" sz="2500" dirty="0">
              <a:latin typeface="Arial Narrow" panose="020B0606020202030204" pitchFamily="34" charset="0"/>
            </a:endParaRPr>
          </a:p>
          <a:p>
            <a:pPr marL="285750" indent="-285750">
              <a:buFontTx/>
              <a:buChar char="-"/>
            </a:pPr>
            <a:r>
              <a:rPr lang="ko-KR" altLang="en-US" sz="2500" dirty="0">
                <a:latin typeface="Arial Narrow" panose="020B0606020202030204" pitchFamily="34" charset="0"/>
              </a:rPr>
              <a:t>교육</a:t>
            </a:r>
            <a:endParaRPr lang="de-DE" sz="2500" dirty="0">
              <a:latin typeface="Arial Narrow" panose="020B0606020202030204" pitchFamily="34" charset="0"/>
            </a:endParaRPr>
          </a:p>
          <a:p>
            <a:pPr marL="285750" indent="-285750">
              <a:buFontTx/>
              <a:buChar char="-"/>
            </a:pPr>
            <a:r>
              <a:rPr lang="ko-KR" altLang="en-US" sz="2500" dirty="0">
                <a:latin typeface="Arial Narrow" panose="020B0606020202030204" pitchFamily="34" charset="0"/>
              </a:rPr>
              <a:t>보건</a:t>
            </a:r>
            <a:endParaRPr lang="de-DE" sz="2500" dirty="0">
              <a:latin typeface="Arial Narrow" panose="020B0606020202030204" pitchFamily="34" charset="0"/>
            </a:endParaRPr>
          </a:p>
          <a:p>
            <a:pPr marL="285750" indent="-285750">
              <a:buFontTx/>
              <a:buChar char="-"/>
            </a:pPr>
            <a:r>
              <a:rPr lang="ko-KR" altLang="en-US" sz="2500" dirty="0">
                <a:latin typeface="Arial Narrow" panose="020B0606020202030204" pitchFamily="34" charset="0"/>
              </a:rPr>
              <a:t>문화</a:t>
            </a:r>
            <a:endParaRPr lang="de-DE" sz="25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53908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3500" b="1" dirty="0">
                <a:latin typeface="Arial Narrow" panose="020B0606020202030204" pitchFamily="34" charset="0"/>
              </a:rPr>
              <a:t>합의 유도 민주주의</a:t>
            </a:r>
            <a:r>
              <a:rPr lang="de-DE" sz="3500" b="1" dirty="0">
                <a:latin typeface="Arial Narrow" panose="020B0606020202030204" pitchFamily="34" charset="0"/>
              </a:rPr>
              <a:t>:</a:t>
            </a:r>
            <a:r>
              <a:rPr lang="ko-KR" altLang="en-US" sz="3500" b="1" dirty="0">
                <a:latin typeface="Arial Narrow" panose="020B0606020202030204" pitchFamily="34" charset="0"/>
              </a:rPr>
              <a:t> 직접 민주주의 작동 기제</a:t>
            </a:r>
            <a:endParaRPr lang="de-CH" sz="3500" b="1" dirty="0">
              <a:latin typeface="Arial Narrow" panose="020B0606020202030204" pitchFamily="34" charset="0"/>
            </a:endParaRPr>
          </a:p>
        </p:txBody>
      </p:sp>
      <p:sp>
        <p:nvSpPr>
          <p:cNvPr id="7" name="Content Placeholder 4"/>
          <p:cNvSpPr txBox="1">
            <a:spLocks/>
          </p:cNvSpPr>
          <p:nvPr/>
        </p:nvSpPr>
        <p:spPr>
          <a:xfrm>
            <a:off x="968986" y="4174735"/>
            <a:ext cx="10384814" cy="805479"/>
          </a:xfrm>
          <a:prstGeom prst="rect">
            <a:avLst/>
          </a:prstGeom>
          <a:solidFill>
            <a:schemeClr val="accent1">
              <a:lumMod val="20000"/>
              <a:lumOff val="80000"/>
              <a:alpha val="5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E80000"/>
              </a:buClr>
            </a:pPr>
            <a:r>
              <a:rPr lang="ko-KR" altLang="en-US" sz="2500" dirty="0">
                <a:latin typeface="Arial Narrow" panose="020B0606020202030204" pitchFamily="34" charset="0"/>
              </a:rPr>
              <a:t>주민투표</a:t>
            </a:r>
            <a:r>
              <a:rPr lang="en-US" altLang="ko-KR" sz="2500" dirty="0">
                <a:latin typeface="Arial Narrow" panose="020B0606020202030204" pitchFamily="34" charset="0"/>
              </a:rPr>
              <a:t>(r</a:t>
            </a:r>
            <a:r>
              <a:rPr lang="en-GB" sz="2500" dirty="0" err="1">
                <a:latin typeface="Arial Narrow" panose="020B0606020202030204" pitchFamily="34" charset="0"/>
              </a:rPr>
              <a:t>eferendum</a:t>
            </a:r>
            <a:r>
              <a:rPr lang="en-GB" sz="2500" dirty="0">
                <a:latin typeface="Arial Narrow" panose="020B0606020202030204" pitchFamily="34" charset="0"/>
              </a:rPr>
              <a:t>)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ko-KR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의회에서 입법화된 법안에 대한 주민의 승인 </a:t>
            </a:r>
            <a:r>
              <a:rPr lang="en-US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· </a:t>
            </a:r>
            <a:r>
              <a:rPr lang="ko-KR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거부권 인정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E80000"/>
              </a:buClr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ontent Placeholder 4"/>
          <p:cNvSpPr txBox="1">
            <a:spLocks/>
          </p:cNvSpPr>
          <p:nvPr/>
        </p:nvSpPr>
        <p:spPr>
          <a:xfrm>
            <a:off x="968986" y="2455657"/>
            <a:ext cx="10384814" cy="477054"/>
          </a:xfrm>
          <a:prstGeom prst="rect">
            <a:avLst/>
          </a:prstGeom>
          <a:solidFill>
            <a:schemeClr val="accent1">
              <a:lumMod val="20000"/>
              <a:lumOff val="80000"/>
              <a:alpha val="54000"/>
            </a:schemeClr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ko-Kore-KR"/>
            </a:defPPr>
            <a:lvl1pPr>
              <a:defRPr sz="2500">
                <a:latin typeface="Arial Narrow" panose="020B0606020202030204" pitchFamily="34" charset="0"/>
              </a:defRPr>
            </a:lvl1pPr>
          </a:lstStyle>
          <a:p>
            <a:r>
              <a:rPr lang="ko-KR" altLang="en-US" dirty="0"/>
              <a:t>주민투표 발의</a:t>
            </a:r>
            <a:r>
              <a:rPr lang="en-GB" dirty="0"/>
              <a:t>: </a:t>
            </a:r>
            <a:r>
              <a:rPr lang="ko-KR" altLang="en-US" dirty="0"/>
              <a:t>시민의 법안 발의권 인정 </a:t>
            </a:r>
            <a:r>
              <a:rPr lang="en-GB" dirty="0"/>
              <a:t>(10</a:t>
            </a:r>
            <a:r>
              <a:rPr lang="ko-KR" altLang="en-US" dirty="0"/>
              <a:t>만 이상의 서명 동의 필요</a:t>
            </a:r>
            <a:r>
              <a:rPr lang="en-GB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1751040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7706" y="1545399"/>
            <a:ext cx="7551534" cy="5226998"/>
          </a:xfrm>
        </p:spPr>
        <p:txBody>
          <a:bodyPr>
            <a:normAutofit/>
          </a:bodyPr>
          <a:lstStyle/>
          <a:p>
            <a:r>
              <a:rPr lang="ko-KR" altLang="en-US" sz="2200" dirty="0" err="1">
                <a:latin typeface="Arial Narrow" panose="020B0606020202030204" pitchFamily="34" charset="0"/>
              </a:rPr>
              <a:t>칸톤에게</a:t>
            </a:r>
            <a:r>
              <a:rPr lang="ko-KR" altLang="en-US" sz="2200" dirty="0">
                <a:latin typeface="Arial Narrow" panose="020B0606020202030204" pitchFamily="34" charset="0"/>
              </a:rPr>
              <a:t> 주요 조세권 인정</a:t>
            </a:r>
            <a:r>
              <a:rPr lang="de-CH" sz="2200" dirty="0">
                <a:latin typeface="Arial Narrow" panose="020B0606020202030204" pitchFamily="34" charset="0"/>
              </a:rPr>
              <a:t>: </a:t>
            </a:r>
          </a:p>
          <a:p>
            <a:pPr marL="0" indent="0">
              <a:buNone/>
            </a:pPr>
            <a:r>
              <a:rPr lang="de-CH" sz="2200" dirty="0">
                <a:latin typeface="Arial Narrow" panose="020B0606020202030204" pitchFamily="34" charset="0"/>
              </a:rPr>
              <a:t>    </a:t>
            </a:r>
            <a:r>
              <a:rPr lang="ko-KR" altLang="en-US" sz="2200" dirty="0">
                <a:latin typeface="Arial Narrow" panose="020B0606020202030204" pitchFamily="34" charset="0"/>
              </a:rPr>
              <a:t>세수 징수권으로부터 예산 지출권이</a:t>
            </a:r>
            <a:r>
              <a:rPr lang="de-CH" sz="2200" dirty="0">
                <a:latin typeface="Arial Narrow" panose="020B0606020202030204" pitchFamily="34" charset="0"/>
              </a:rPr>
              <a:t>, </a:t>
            </a:r>
          </a:p>
          <a:p>
            <a:pPr marL="0" indent="0">
              <a:buNone/>
            </a:pPr>
            <a:r>
              <a:rPr lang="de-CH" altLang="ko-KR" sz="2200" dirty="0">
                <a:latin typeface="Arial Narrow" panose="020B0606020202030204" pitchFamily="34" charset="0"/>
              </a:rPr>
              <a:t>    </a:t>
            </a:r>
            <a:r>
              <a:rPr lang="ko-KR" altLang="en-US" sz="2200" dirty="0">
                <a:latin typeface="Arial Narrow" panose="020B0606020202030204" pitchFamily="34" charset="0"/>
              </a:rPr>
              <a:t>예산 지출권으로부터 정책 결정권이 파생</a:t>
            </a:r>
            <a:endParaRPr lang="de-CH" sz="2200" dirty="0">
              <a:latin typeface="Arial Narrow" panose="020B0606020202030204" pitchFamily="34" charset="0"/>
            </a:endParaRPr>
          </a:p>
          <a:p>
            <a:pPr marL="0" indent="0">
              <a:buNone/>
            </a:pPr>
            <a:endParaRPr lang="de-CH" sz="2200" dirty="0">
              <a:latin typeface="Arial Narrow" panose="020B0606020202030204" pitchFamily="34" charset="0"/>
            </a:endParaRPr>
          </a:p>
          <a:p>
            <a:r>
              <a:rPr lang="ko-KR" altLang="en-US" sz="2200" dirty="0">
                <a:latin typeface="Arial Narrow" panose="020B0606020202030204" pitchFamily="34" charset="0"/>
              </a:rPr>
              <a:t>전국 재정 평등화 제도</a:t>
            </a:r>
            <a:endParaRPr lang="de-CH" sz="2200" dirty="0">
              <a:latin typeface="Arial Narrow" panose="020B0606020202030204" pitchFamily="34" charset="0"/>
            </a:endParaRPr>
          </a:p>
          <a:p>
            <a:pPr lvl="1">
              <a:buFontTx/>
              <a:buChar char="-"/>
            </a:pPr>
            <a:r>
              <a:rPr lang="ko-KR" altLang="en-US" sz="2200" dirty="0" err="1">
                <a:latin typeface="Arial Narrow" panose="020B0606020202030204" pitchFamily="34" charset="0"/>
              </a:rPr>
              <a:t>칸톤</a:t>
            </a:r>
            <a:r>
              <a:rPr lang="ko-KR" altLang="en-US" sz="2200">
                <a:latin typeface="Arial Narrow" panose="020B0606020202030204" pitchFamily="34" charset="0"/>
              </a:rPr>
              <a:t> 간 </a:t>
            </a:r>
            <a:r>
              <a:rPr lang="ko-KR" altLang="en-US" sz="2200" dirty="0">
                <a:latin typeface="Arial Narrow" panose="020B0606020202030204" pitchFamily="34" charset="0"/>
              </a:rPr>
              <a:t>재정적 격차를 해소함으로써 재정자립과 전국적 균형발전 보장</a:t>
            </a:r>
            <a:endParaRPr lang="de-CH" sz="2200" dirty="0">
              <a:latin typeface="Arial Narrow" panose="020B0606020202030204" pitchFamily="34" charset="0"/>
            </a:endParaRPr>
          </a:p>
          <a:p>
            <a:pPr lvl="1">
              <a:buFontTx/>
              <a:buChar char="-"/>
            </a:pPr>
            <a:r>
              <a:rPr lang="ko-KR" altLang="en-US" sz="2200" dirty="0">
                <a:latin typeface="Arial Narrow" panose="020B0606020202030204" pitchFamily="34" charset="0"/>
              </a:rPr>
              <a:t>부담 평등화</a:t>
            </a:r>
            <a:r>
              <a:rPr lang="de-CH" sz="2200" dirty="0">
                <a:latin typeface="Arial Narrow" panose="020B0606020202030204" pitchFamily="34" charset="0"/>
              </a:rPr>
              <a:t>: </a:t>
            </a:r>
            <a:r>
              <a:rPr lang="ko-KR" altLang="en-US" sz="2200" dirty="0">
                <a:latin typeface="Arial Narrow" panose="020B0606020202030204" pitchFamily="34" charset="0"/>
              </a:rPr>
              <a:t>지리적 </a:t>
            </a:r>
            <a:r>
              <a:rPr lang="en-US" altLang="ko-KR" sz="2200" dirty="0">
                <a:latin typeface="Arial Narrow" panose="020B0606020202030204" pitchFamily="34" charset="0"/>
              </a:rPr>
              <a:t>· </a:t>
            </a:r>
            <a:r>
              <a:rPr lang="ko-KR" altLang="en-US" sz="2200" dirty="0">
                <a:latin typeface="Arial Narrow" panose="020B0606020202030204" pitchFamily="34" charset="0"/>
              </a:rPr>
              <a:t>지형적 </a:t>
            </a:r>
            <a:r>
              <a:rPr lang="en-US" altLang="ko-KR" sz="2200" dirty="0">
                <a:latin typeface="Arial Narrow" panose="020B0606020202030204" pitchFamily="34" charset="0"/>
              </a:rPr>
              <a:t>· </a:t>
            </a:r>
            <a:r>
              <a:rPr lang="ko-KR" altLang="en-US" sz="2200" dirty="0">
                <a:latin typeface="Arial Narrow" panose="020B0606020202030204" pitchFamily="34" charset="0"/>
              </a:rPr>
              <a:t>사회 및 인구통계적 부담의 평등화</a:t>
            </a:r>
            <a:endParaRPr lang="de-CH" sz="2200" dirty="0">
              <a:latin typeface="Arial Narrow" panose="020B0606020202030204" pitchFamily="34" charset="0"/>
            </a:endParaRPr>
          </a:p>
          <a:p>
            <a:pPr lvl="1">
              <a:buFontTx/>
              <a:buChar char="-"/>
            </a:pPr>
            <a:r>
              <a:rPr lang="ko-KR" altLang="en-US" sz="2200" dirty="0">
                <a:latin typeface="Arial Narrow" panose="020B0606020202030204" pitchFamily="34" charset="0"/>
              </a:rPr>
              <a:t>자원의 평등화</a:t>
            </a:r>
            <a:r>
              <a:rPr lang="de-CH" sz="2200" dirty="0">
                <a:latin typeface="Arial Narrow" panose="020B0606020202030204" pitchFamily="34" charset="0"/>
              </a:rPr>
              <a:t>: </a:t>
            </a:r>
            <a:r>
              <a:rPr lang="ko-KR" altLang="en-US" sz="2200" dirty="0">
                <a:latin typeface="Arial Narrow" panose="020B0606020202030204" pitchFamily="34" charset="0"/>
              </a:rPr>
              <a:t>부존자원이 희소한 </a:t>
            </a:r>
            <a:r>
              <a:rPr lang="ko-KR" altLang="en-US" sz="2200" dirty="0" err="1">
                <a:latin typeface="Arial Narrow" panose="020B0606020202030204" pitchFamily="34" charset="0"/>
              </a:rPr>
              <a:t>칸톤을</a:t>
            </a:r>
            <a:r>
              <a:rPr lang="ko-KR" altLang="en-US" sz="2200" dirty="0">
                <a:latin typeface="Arial Narrow" panose="020B0606020202030204" pitchFamily="34" charset="0"/>
              </a:rPr>
              <a:t> 대상으로 소득수준이 높은 </a:t>
            </a:r>
            <a:r>
              <a:rPr lang="ko-KR" altLang="en-US" sz="2200" dirty="0" err="1">
                <a:latin typeface="Arial Narrow" panose="020B0606020202030204" pitchFamily="34" charset="0"/>
              </a:rPr>
              <a:t>칸톤</a:t>
            </a:r>
            <a:r>
              <a:rPr lang="en-US" altLang="ko-KR" sz="2200" dirty="0">
                <a:latin typeface="Arial Narrow" panose="020B0606020202030204" pitchFamily="34" charset="0"/>
              </a:rPr>
              <a:t>(</a:t>
            </a:r>
            <a:r>
              <a:rPr lang="ko-KR" altLang="en-US" sz="2200" dirty="0">
                <a:latin typeface="Arial Narrow" panose="020B0606020202030204" pitchFamily="34" charset="0"/>
              </a:rPr>
              <a:t>수평적 지원</a:t>
            </a:r>
            <a:r>
              <a:rPr lang="en-US" altLang="ko-KR" sz="2200" dirty="0">
                <a:latin typeface="Arial Narrow" panose="020B0606020202030204" pitchFamily="34" charset="0"/>
              </a:rPr>
              <a:t>)</a:t>
            </a:r>
            <a:r>
              <a:rPr lang="ko-KR" altLang="en-US" sz="2200" dirty="0">
                <a:latin typeface="Arial Narrow" panose="020B0606020202030204" pitchFamily="34" charset="0"/>
              </a:rPr>
              <a:t>이나 연방정부</a:t>
            </a:r>
            <a:r>
              <a:rPr lang="en-US" altLang="ko-KR" sz="2200" dirty="0">
                <a:latin typeface="Arial Narrow" panose="020B0606020202030204" pitchFamily="34" charset="0"/>
              </a:rPr>
              <a:t>(</a:t>
            </a:r>
            <a:r>
              <a:rPr lang="ko-KR" altLang="en-US" sz="2200" dirty="0">
                <a:latin typeface="Arial Narrow" panose="020B0606020202030204" pitchFamily="34" charset="0"/>
              </a:rPr>
              <a:t>수직적 지원</a:t>
            </a:r>
            <a:r>
              <a:rPr lang="en-US" altLang="ko-KR" sz="2200" dirty="0">
                <a:latin typeface="Arial Narrow" panose="020B0606020202030204" pitchFamily="34" charset="0"/>
              </a:rPr>
              <a:t>)</a:t>
            </a:r>
            <a:r>
              <a:rPr lang="ko-KR" altLang="en-US" sz="2200" dirty="0">
                <a:latin typeface="Arial Narrow" panose="020B0606020202030204" pitchFamily="34" charset="0"/>
              </a:rPr>
              <a:t>가 재정적 지원 제공</a:t>
            </a:r>
            <a:endParaRPr lang="de-CH" sz="2200" dirty="0">
              <a:latin typeface="Arial Narrow" panose="020B0606020202030204" pitchFamily="34" charset="0"/>
            </a:endParaRPr>
          </a:p>
          <a:p>
            <a:pPr lvl="1">
              <a:buFontTx/>
              <a:buChar char="-"/>
            </a:pPr>
            <a:r>
              <a:rPr lang="en-US" altLang="ko-KR" sz="2200" dirty="0">
                <a:latin typeface="Arial Narrow" panose="020B0606020202030204" pitchFamily="34" charset="0"/>
              </a:rPr>
              <a:t>‘2016-19 </a:t>
            </a:r>
            <a:r>
              <a:rPr lang="ko-KR" altLang="en-US" sz="2200" dirty="0">
                <a:latin typeface="Arial Narrow" panose="020B0606020202030204" pitchFamily="34" charset="0"/>
              </a:rPr>
              <a:t>기간에 전</a:t>
            </a:r>
            <a:r>
              <a:rPr lang="en-US" altLang="ko-KR" sz="2200" dirty="0">
                <a:latin typeface="Arial Narrow" panose="020B0606020202030204" pitchFamily="34" charset="0"/>
              </a:rPr>
              <a:t>(</a:t>
            </a:r>
            <a:r>
              <a:rPr lang="ko-KR" altLang="en-US" sz="2200" dirty="0">
                <a:latin typeface="Arial Narrow" panose="020B0606020202030204" pitchFamily="34" charset="0"/>
              </a:rPr>
              <a:t>全</a:t>
            </a:r>
            <a:r>
              <a:rPr lang="en-US" altLang="ko-KR" sz="2200" dirty="0">
                <a:latin typeface="Arial Narrow" panose="020B0606020202030204" pitchFamily="34" charset="0"/>
              </a:rPr>
              <a:t>) </a:t>
            </a:r>
            <a:r>
              <a:rPr lang="ko-KR" altLang="en-US" sz="2200" dirty="0" err="1">
                <a:latin typeface="Arial Narrow" panose="020B0606020202030204" pitchFamily="34" charset="0"/>
              </a:rPr>
              <a:t>칸톤에서</a:t>
            </a:r>
            <a:r>
              <a:rPr lang="ko-KR" altLang="en-US" sz="2200" dirty="0">
                <a:latin typeface="Arial Narrow" panose="020B0606020202030204" pitchFamily="34" charset="0"/>
              </a:rPr>
              <a:t> </a:t>
            </a:r>
            <a:r>
              <a:rPr lang="en-US" altLang="ko-KR" sz="2200" dirty="0">
                <a:latin typeface="Arial Narrow" panose="020B0606020202030204" pitchFamily="34" charset="0"/>
              </a:rPr>
              <a:t>1</a:t>
            </a:r>
            <a:r>
              <a:rPr lang="ko-KR" altLang="en-US" sz="2200" dirty="0">
                <a:latin typeface="Arial Narrow" panose="020B0606020202030204" pitchFamily="34" charset="0"/>
              </a:rPr>
              <a:t>인당 자원 배분량이 스위스 전체 평균의 </a:t>
            </a:r>
            <a:r>
              <a:rPr lang="en-US" altLang="ko-KR" sz="2200" dirty="0">
                <a:latin typeface="Arial Narrow" panose="020B0606020202030204" pitchFamily="34" charset="0"/>
              </a:rPr>
              <a:t>85% </a:t>
            </a:r>
            <a:r>
              <a:rPr lang="ko-KR" altLang="en-US" sz="2200" dirty="0">
                <a:latin typeface="Arial Narrow" panose="020B0606020202030204" pitchFamily="34" charset="0"/>
              </a:rPr>
              <a:t>달성</a:t>
            </a:r>
            <a:endParaRPr lang="de-CH" sz="2200" dirty="0">
              <a:latin typeface="Arial Narrow" panose="020B0606020202030204" pitchFamily="34" charset="0"/>
            </a:endParaRPr>
          </a:p>
          <a:p>
            <a:pPr marL="457200" lvl="1" indent="0">
              <a:buNone/>
            </a:pPr>
            <a:endParaRPr lang="de-CH" sz="1900" dirty="0">
              <a:latin typeface="Arial Narrow" panose="020B0606020202030204" pitchFamily="34" charset="0"/>
            </a:endParaRPr>
          </a:p>
          <a:p>
            <a:pPr marL="457200" lvl="1" indent="0">
              <a:buNone/>
            </a:pPr>
            <a:endParaRPr lang="de-CH" sz="1900" dirty="0">
              <a:latin typeface="Arial Narrow" panose="020B0606020202030204" pitchFamily="34" charset="0"/>
            </a:endParaRPr>
          </a:p>
          <a:p>
            <a:endParaRPr lang="de-CH" sz="2500" dirty="0">
              <a:latin typeface="Arial Narrow" panose="020B060602020203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66F294E-94BD-C64E-BEAB-1B9D894A590A}"/>
              </a:ext>
            </a:extLst>
          </p:cNvPr>
          <p:cNvSpPr txBox="1">
            <a:spLocks/>
          </p:cNvSpPr>
          <p:nvPr/>
        </p:nvSpPr>
        <p:spPr>
          <a:xfrm>
            <a:off x="4487706" y="97932"/>
            <a:ext cx="6600602" cy="11901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500" dirty="0">
                <a:latin typeface="Arial Narrow" panose="020B0606020202030204" pitchFamily="34" charset="0"/>
              </a:rPr>
              <a:t>합의 유도 민주주의</a:t>
            </a:r>
            <a:r>
              <a:rPr lang="de-DE" sz="3500" dirty="0">
                <a:latin typeface="Arial Narrow" panose="020B0606020202030204" pitchFamily="34" charset="0"/>
              </a:rPr>
              <a:t>: </a:t>
            </a:r>
          </a:p>
          <a:p>
            <a:r>
              <a:rPr lang="ko-KR" altLang="en-US" sz="3500" dirty="0">
                <a:latin typeface="Arial Narrow" panose="020B0606020202030204" pitchFamily="34" charset="0"/>
              </a:rPr>
              <a:t>재정 연방주의</a:t>
            </a:r>
            <a:endParaRPr lang="de-CH" sz="3500" dirty="0">
              <a:latin typeface="Arial Narrow" panose="020B0606020202030204" pitchFamily="34" charset="0"/>
            </a:endParaRPr>
          </a:p>
        </p:txBody>
      </p:sp>
      <p:pic>
        <p:nvPicPr>
          <p:cNvPr id="7" name="그림 6" descr="텍스트, 신문이(가) 표시된 사진&#10;&#10;자동 생성된 설명">
            <a:extLst>
              <a:ext uri="{FF2B5EF4-FFF2-40B4-BE49-F238E27FC236}">
                <a16:creationId xmlns:a16="http://schemas.microsoft.com/office/drawing/2014/main" id="{A78386EF-04E7-9447-8C86-BCFAB0D9554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40" t="5338" r="18589" b="1884"/>
          <a:stretch/>
        </p:blipFill>
        <p:spPr>
          <a:xfrm>
            <a:off x="451651" y="247650"/>
            <a:ext cx="3619500" cy="63627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3">
            <p14:nvContentPartPr>
              <p14:cNvPr id="9" name="잉크 8">
                <a:extLst>
                  <a:ext uri="{FF2B5EF4-FFF2-40B4-BE49-F238E27FC236}">
                    <a16:creationId xmlns:a16="http://schemas.microsoft.com/office/drawing/2014/main" id="{2B3E7AD9-9B42-B849-9FAC-69BA51495828}"/>
                  </a:ext>
                </a:extLst>
              </p14:cNvPr>
              <p14:cNvContentPartPr/>
              <p14:nvPr/>
            </p14:nvContentPartPr>
            <p14:xfrm>
              <a:off x="597635" y="4624470"/>
              <a:ext cx="3396240" cy="1777320"/>
            </p14:xfrm>
          </p:contentPart>
        </mc:Choice>
        <mc:Fallback xmlns="">
          <p:pic>
            <p:nvPicPr>
              <p:cNvPr id="9" name="잉크 8">
                <a:extLst>
                  <a:ext uri="{FF2B5EF4-FFF2-40B4-BE49-F238E27FC236}">
                    <a16:creationId xmlns:a16="http://schemas.microsoft.com/office/drawing/2014/main" id="{2B3E7AD9-9B42-B849-9FAC-69BA5149582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34635" y="4246470"/>
                <a:ext cx="3521880" cy="2532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5">
            <p14:nvContentPartPr>
              <p14:cNvPr id="10" name="잉크 9">
                <a:extLst>
                  <a:ext uri="{FF2B5EF4-FFF2-40B4-BE49-F238E27FC236}">
                    <a16:creationId xmlns:a16="http://schemas.microsoft.com/office/drawing/2014/main" id="{AD8D394B-7C4D-EA43-A050-71F175FAB317}"/>
                  </a:ext>
                </a:extLst>
              </p14:cNvPr>
              <p14:cNvContentPartPr/>
              <p14:nvPr/>
            </p14:nvContentPartPr>
            <p14:xfrm>
              <a:off x="8371501" y="3842190"/>
              <a:ext cx="45719" cy="360"/>
            </p14:xfrm>
          </p:contentPart>
        </mc:Choice>
        <mc:Fallback xmlns="">
          <p:pic>
            <p:nvPicPr>
              <p:cNvPr id="10" name="잉크 9">
                <a:extLst>
                  <a:ext uri="{FF2B5EF4-FFF2-40B4-BE49-F238E27FC236}">
                    <a16:creationId xmlns:a16="http://schemas.microsoft.com/office/drawing/2014/main" id="{AD8D394B-7C4D-EA43-A050-71F175FAB317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70676" y="3464190"/>
                <a:ext cx="16001650" cy="756000"/>
              </a:xfrm>
              <a:prstGeom prst="rect">
                <a:avLst/>
              </a:prstGeom>
            </p:spPr>
          </p:pic>
        </mc:Fallback>
      </mc:AlternateContent>
      <p:grpSp>
        <p:nvGrpSpPr>
          <p:cNvPr id="13" name="그룹 12">
            <a:extLst>
              <a:ext uri="{FF2B5EF4-FFF2-40B4-BE49-F238E27FC236}">
                <a16:creationId xmlns:a16="http://schemas.microsoft.com/office/drawing/2014/main" id="{245834D1-5778-3A4E-ABF9-C469EDAA83E1}"/>
              </a:ext>
            </a:extLst>
          </p:cNvPr>
          <p:cNvGrpSpPr/>
          <p:nvPr/>
        </p:nvGrpSpPr>
        <p:grpSpPr>
          <a:xfrm>
            <a:off x="7539541" y="877950"/>
            <a:ext cx="45719" cy="360"/>
            <a:chOff x="7584900" y="877950"/>
            <a:chExt cx="360" cy="360"/>
          </a:xfrm>
        </p:grpSpPr>
        <mc:AlternateContent xmlns:mc="http://schemas.openxmlformats.org/markup-compatibility/2006" xmlns:p14="http://schemas.microsoft.com/office/powerpoint/2010/main" xmlns:aink="http://schemas.microsoft.com/office/drawing/2016/ink">
          <mc:Choice Requires="p14 aink">
            <p:contentPart p14:bwMode="auto" r:id="rId7">
              <p14:nvContentPartPr>
                <p14:cNvPr id="11" name="잉크 10">
                  <a:extLst>
                    <a:ext uri="{FF2B5EF4-FFF2-40B4-BE49-F238E27FC236}">
                      <a16:creationId xmlns:a16="http://schemas.microsoft.com/office/drawing/2014/main" id="{4B3EFC13-CC74-E843-8EF7-0A4CAF22C518}"/>
                    </a:ext>
                  </a:extLst>
                </p14:cNvPr>
                <p14:cNvContentPartPr/>
                <p14:nvPr/>
              </p14:nvContentPartPr>
              <p14:xfrm>
                <a:off x="7584900" y="877950"/>
                <a:ext cx="360" cy="360"/>
              </p14:xfrm>
            </p:contentPart>
          </mc:Choice>
          <mc:Fallback xmlns="">
            <p:pic>
              <p:nvPicPr>
                <p:cNvPr id="11" name="잉크 10">
                  <a:extLst>
                    <a:ext uri="{FF2B5EF4-FFF2-40B4-BE49-F238E27FC236}">
                      <a16:creationId xmlns:a16="http://schemas.microsoft.com/office/drawing/2014/main" id="{4B3EFC13-CC74-E843-8EF7-0A4CAF22C518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521900" y="500310"/>
                  <a:ext cx="126000" cy="75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 xmlns:aink="http://schemas.microsoft.com/office/drawing/2016/ink">
          <mc:Choice Requires="p14 aink">
            <p:contentPart p14:bwMode="auto" r:id="rId9">
              <p14:nvContentPartPr>
                <p14:cNvPr id="12" name="잉크 11">
                  <a:extLst>
                    <a:ext uri="{FF2B5EF4-FFF2-40B4-BE49-F238E27FC236}">
                      <a16:creationId xmlns:a16="http://schemas.microsoft.com/office/drawing/2014/main" id="{017BA709-651A-C540-BC2C-E289A3AB653A}"/>
                    </a:ext>
                  </a:extLst>
                </p14:cNvPr>
                <p14:cNvContentPartPr/>
                <p14:nvPr/>
              </p14:nvContentPartPr>
              <p14:xfrm>
                <a:off x="7584900" y="877950"/>
                <a:ext cx="360" cy="360"/>
              </p14:xfrm>
            </p:contentPart>
          </mc:Choice>
          <mc:Fallback xmlns="">
            <p:pic>
              <p:nvPicPr>
                <p:cNvPr id="12" name="잉크 11">
                  <a:extLst>
                    <a:ext uri="{FF2B5EF4-FFF2-40B4-BE49-F238E27FC236}">
                      <a16:creationId xmlns:a16="http://schemas.microsoft.com/office/drawing/2014/main" id="{017BA709-651A-C540-BC2C-E289A3AB653A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521900" y="500310"/>
                  <a:ext cx="126000" cy="7560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2196393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D465456-2D45-0A42-B738-3E1FDD076A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2" t="18123" r="9585" b="6717"/>
          <a:stretch/>
        </p:blipFill>
        <p:spPr>
          <a:xfrm>
            <a:off x="1042147" y="628650"/>
            <a:ext cx="9825878" cy="6143627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A9EA5DCF-5DEA-8B40-B73D-BFD6D78DA472}"/>
              </a:ext>
            </a:extLst>
          </p:cNvPr>
          <p:cNvSpPr txBox="1">
            <a:spLocks/>
          </p:cNvSpPr>
          <p:nvPr/>
        </p:nvSpPr>
        <p:spPr>
          <a:xfrm>
            <a:off x="962025" y="-66677"/>
            <a:ext cx="9544051" cy="8620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>
                <a:latin typeface="Arial Narrow" panose="020B0606020202030204" pitchFamily="34" charset="0"/>
              </a:rPr>
              <a:t>FT 500</a:t>
            </a:r>
            <a:r>
              <a:rPr lang="ko-KR" altLang="en-US" sz="3600" dirty="0">
                <a:latin typeface="Arial Narrow" panose="020B0606020202030204" pitchFamily="34" charset="0"/>
              </a:rPr>
              <a:t>대 기업</a:t>
            </a:r>
            <a:endParaRPr lang="de-CH" sz="36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31327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74723350-0A4E-6243-9D6E-B007F68DF856}"/>
              </a:ext>
            </a:extLst>
          </p:cNvPr>
          <p:cNvSpPr/>
          <p:nvPr/>
        </p:nvSpPr>
        <p:spPr>
          <a:xfrm>
            <a:off x="0" y="1009650"/>
            <a:ext cx="12192000" cy="5848350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4128D72-7D01-8A49-8197-2BE247154DBB}"/>
              </a:ext>
            </a:extLst>
          </p:cNvPr>
          <p:cNvSpPr txBox="1"/>
          <p:nvPr/>
        </p:nvSpPr>
        <p:spPr>
          <a:xfrm>
            <a:off x="11464" y="-54680"/>
            <a:ext cx="1090552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3500" b="1" dirty="0">
                <a:latin typeface="Arial Narrow" panose="020B0606020202030204" pitchFamily="34" charset="0"/>
              </a:rPr>
              <a:t>합의</a:t>
            </a:r>
            <a:r>
              <a:rPr kumimoji="1" lang="en-US" altLang="ko-KR" sz="3500" b="1" dirty="0">
                <a:latin typeface="Arial Narrow" panose="020B0606020202030204" pitchFamily="34" charset="0"/>
              </a:rPr>
              <a:t>-</a:t>
            </a:r>
            <a:r>
              <a:rPr kumimoji="1" lang="ko-KR" altLang="en-US" sz="3500" b="1" dirty="0">
                <a:latin typeface="Arial Narrow" panose="020B0606020202030204" pitchFamily="34" charset="0"/>
              </a:rPr>
              <a:t>유도 민주주의</a:t>
            </a:r>
            <a:r>
              <a:rPr kumimoji="1" lang="en-US" altLang="ko-Kore-KR" sz="3500" b="1" dirty="0">
                <a:latin typeface="Arial Narrow" panose="020B0606020202030204" pitchFamily="34" charset="0"/>
              </a:rPr>
              <a:t>: ‘2019 </a:t>
            </a:r>
            <a:r>
              <a:rPr kumimoji="1" lang="ko-KR" altLang="en-US" sz="3500" b="1" dirty="0">
                <a:latin typeface="Arial Narrow" panose="020B0606020202030204" pitchFamily="34" charset="0"/>
              </a:rPr>
              <a:t>전국 재정 평등화의 연대정신</a:t>
            </a:r>
            <a:endParaRPr kumimoji="1" lang="ko-Kore-KR" altLang="en-US" sz="3500" b="1" dirty="0">
              <a:latin typeface="Arial Narrow" panose="020B0606020202030204" pitchFamily="34" charset="0"/>
            </a:endParaRPr>
          </a:p>
        </p:txBody>
      </p:sp>
      <p:pic>
        <p:nvPicPr>
          <p:cNvPr id="8" name="그림 7" descr="스크린샷이(가) 표시된 사진&#10;&#10;자동 생성된 설명">
            <a:extLst>
              <a:ext uri="{FF2B5EF4-FFF2-40B4-BE49-F238E27FC236}">
                <a16:creationId xmlns:a16="http://schemas.microsoft.com/office/drawing/2014/main" id="{5FBDD747-A381-E541-B2BA-77DFA551B3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014" y="1114871"/>
            <a:ext cx="9641972" cy="5689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2652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896"/>
            <a:ext cx="6368143" cy="1325563"/>
          </a:xfrm>
        </p:spPr>
        <p:txBody>
          <a:bodyPr/>
          <a:lstStyle/>
          <a:p>
            <a:r>
              <a:rPr lang="ko-KR" altLang="en-US" b="1" dirty="0">
                <a:latin typeface="Arial Narrow" panose="020B0606020202030204" pitchFamily="34" charset="0"/>
              </a:rPr>
              <a:t>결론</a:t>
            </a:r>
            <a:r>
              <a:rPr lang="de-DE" b="1" dirty="0">
                <a:latin typeface="Arial Narrow" panose="020B0606020202030204" pitchFamily="34" charset="0"/>
              </a:rPr>
              <a:t>: </a:t>
            </a:r>
            <a:r>
              <a:rPr lang="ko-KR" altLang="en-US" b="1" dirty="0">
                <a:latin typeface="Arial Narrow" panose="020B0606020202030204" pitchFamily="34" charset="0"/>
              </a:rPr>
              <a:t>성공 요소</a:t>
            </a:r>
            <a:endParaRPr lang="de-CH" b="1" dirty="0">
              <a:latin typeface="Arial Narrow" panose="020B0606020202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957" y="1690688"/>
            <a:ext cx="9797143" cy="4351338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ko-KR" altLang="en-US" dirty="0">
                <a:latin typeface="Arial Narrow" panose="020B0606020202030204" pitchFamily="34" charset="0"/>
              </a:rPr>
              <a:t>국가차원의 화해</a:t>
            </a:r>
            <a:r>
              <a:rPr lang="de-DE" dirty="0">
                <a:latin typeface="Arial Narrow" panose="020B0606020202030204" pitchFamily="34" charset="0"/>
              </a:rPr>
              <a:t>: </a:t>
            </a:r>
            <a:r>
              <a:rPr lang="ko-KR" altLang="en-US" dirty="0">
                <a:latin typeface="Arial Narrow" panose="020B0606020202030204" pitchFamily="34" charset="0"/>
              </a:rPr>
              <a:t>갈등과 이념적 분열 극복</a:t>
            </a:r>
            <a:endParaRPr lang="de-DE" dirty="0">
              <a:latin typeface="Arial Narrow" panose="020B0606020202030204" pitchFamily="34" charset="0"/>
            </a:endParaRPr>
          </a:p>
          <a:p>
            <a:pPr marL="514350" indent="-514350">
              <a:buAutoNum type="arabicPeriod"/>
            </a:pPr>
            <a:r>
              <a:rPr lang="ko-KR" altLang="en-US" dirty="0">
                <a:latin typeface="Arial Narrow" panose="020B0606020202030204" pitchFamily="34" charset="0"/>
              </a:rPr>
              <a:t>연대와 정의</a:t>
            </a:r>
            <a:r>
              <a:rPr lang="de-DE" dirty="0">
                <a:latin typeface="Arial Narrow" panose="020B0606020202030204" pitchFamily="34" charset="0"/>
              </a:rPr>
              <a:t>: </a:t>
            </a:r>
            <a:r>
              <a:rPr lang="ko-KR" altLang="en-US" dirty="0">
                <a:latin typeface="Arial Narrow" panose="020B0606020202030204" pitchFamily="34" charset="0"/>
              </a:rPr>
              <a:t>모두에게 인간다운 삶 보장</a:t>
            </a:r>
            <a:endParaRPr lang="de-DE" dirty="0">
              <a:latin typeface="Arial Narrow" panose="020B0606020202030204" pitchFamily="34" charset="0"/>
            </a:endParaRPr>
          </a:p>
          <a:p>
            <a:pPr marL="514350" indent="-514350">
              <a:buAutoNum type="arabicPeriod"/>
            </a:pPr>
            <a:r>
              <a:rPr lang="ko-KR" altLang="en-US" dirty="0">
                <a:latin typeface="Arial Narrow" panose="020B0606020202030204" pitchFamily="34" charset="0"/>
              </a:rPr>
              <a:t>시민참여형 민주주의</a:t>
            </a:r>
            <a:endParaRPr lang="de-DE" dirty="0">
              <a:latin typeface="Arial Narrow" panose="020B0606020202030204" pitchFamily="34" charset="0"/>
            </a:endParaRPr>
          </a:p>
          <a:p>
            <a:pPr marL="514350" indent="-514350">
              <a:buAutoNum type="arabicPeriod"/>
            </a:pPr>
            <a:r>
              <a:rPr lang="ko-KR" altLang="en-US" dirty="0">
                <a:latin typeface="Arial Narrow" panose="020B0606020202030204" pitchFamily="34" charset="0"/>
              </a:rPr>
              <a:t>정치 </a:t>
            </a:r>
            <a:r>
              <a:rPr lang="en-US" altLang="ko-KR" dirty="0">
                <a:latin typeface="Arial Narrow" panose="020B0606020202030204" pitchFamily="34" charset="0"/>
              </a:rPr>
              <a:t>· </a:t>
            </a:r>
            <a:r>
              <a:rPr lang="ko-KR" altLang="en-US" dirty="0">
                <a:latin typeface="Arial Narrow" panose="020B0606020202030204" pitchFamily="34" charset="0"/>
              </a:rPr>
              <a:t>재정적 연방주의</a:t>
            </a:r>
            <a:r>
              <a:rPr lang="de-DE" dirty="0">
                <a:latin typeface="Arial Narrow" panose="020B0606020202030204" pitchFamily="34" charset="0"/>
              </a:rPr>
              <a:t>: </a:t>
            </a:r>
            <a:r>
              <a:rPr lang="ko-KR" altLang="en-US" dirty="0">
                <a:latin typeface="Arial Narrow" panose="020B0606020202030204" pitchFamily="34" charset="0"/>
              </a:rPr>
              <a:t>보충성의 원칙</a:t>
            </a:r>
            <a:endParaRPr lang="de-DE" dirty="0">
              <a:latin typeface="Arial Narrow" panose="020B0606020202030204" pitchFamily="34" charset="0"/>
            </a:endParaRPr>
          </a:p>
          <a:p>
            <a:pPr marL="514350" indent="-514350">
              <a:buAutoNum type="arabicPeriod"/>
            </a:pPr>
            <a:r>
              <a:rPr lang="ko-KR" altLang="en-US" dirty="0">
                <a:latin typeface="Arial Narrow" panose="020B0606020202030204" pitchFamily="34" charset="0"/>
              </a:rPr>
              <a:t>교육 </a:t>
            </a:r>
            <a:r>
              <a:rPr lang="en-US" altLang="ko-KR" dirty="0">
                <a:latin typeface="Arial Narrow" panose="020B0606020202030204" pitchFamily="34" charset="0"/>
              </a:rPr>
              <a:t>· </a:t>
            </a:r>
            <a:r>
              <a:rPr lang="ko-KR" altLang="en-US" dirty="0">
                <a:latin typeface="Arial Narrow" panose="020B0606020202030204" pitchFamily="34" charset="0"/>
              </a:rPr>
              <a:t>훈련</a:t>
            </a:r>
            <a:endParaRPr lang="de-DE" dirty="0"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de-DE" dirty="0">
                <a:latin typeface="Arial Narrow" panose="020B0606020202030204" pitchFamily="34" charset="0"/>
              </a:rPr>
              <a:t>      - </a:t>
            </a:r>
            <a:r>
              <a:rPr lang="ko-KR" altLang="en-US" dirty="0">
                <a:latin typeface="Arial Narrow" panose="020B0606020202030204" pitchFamily="34" charset="0"/>
              </a:rPr>
              <a:t>보편적 기회 제공</a:t>
            </a:r>
            <a:endParaRPr lang="de-DE" dirty="0"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de-DE" dirty="0">
                <a:latin typeface="Arial Narrow" panose="020B0606020202030204" pitchFamily="34" charset="0"/>
              </a:rPr>
              <a:t>      -  </a:t>
            </a:r>
            <a:r>
              <a:rPr lang="ko-KR" altLang="en-US" dirty="0">
                <a:latin typeface="Arial Narrow" panose="020B0606020202030204" pitchFamily="34" charset="0"/>
              </a:rPr>
              <a:t>스펙이 아닌 역량 중심 평가</a:t>
            </a:r>
            <a:endParaRPr lang="de-DE" dirty="0"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de-DE" dirty="0">
                <a:latin typeface="Arial Narrow" panose="020B0606020202030204" pitchFamily="34" charset="0"/>
              </a:rPr>
              <a:t>      - </a:t>
            </a:r>
            <a:r>
              <a:rPr lang="ko-KR" altLang="en-US" dirty="0">
                <a:latin typeface="Arial Narrow" panose="020B0606020202030204" pitchFamily="34" charset="0"/>
              </a:rPr>
              <a:t>성과에 대한 보상</a:t>
            </a:r>
            <a:endParaRPr lang="de-CH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43702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5896"/>
            <a:ext cx="6368143" cy="1325563"/>
          </a:xfrm>
        </p:spPr>
        <p:txBody>
          <a:bodyPr/>
          <a:lstStyle/>
          <a:p>
            <a:r>
              <a:rPr lang="ko-KR" altLang="en-US" b="1" dirty="0">
                <a:latin typeface="Arial Narrow" panose="020B0606020202030204" pitchFamily="34" charset="0"/>
              </a:rPr>
              <a:t>결론</a:t>
            </a:r>
            <a:r>
              <a:rPr lang="en-US" altLang="ko-KR" b="1" dirty="0">
                <a:latin typeface="Arial Narrow" panose="020B0606020202030204" pitchFamily="34" charset="0"/>
              </a:rPr>
              <a:t>: </a:t>
            </a:r>
            <a:r>
              <a:rPr lang="ko-KR" altLang="en-US" b="1" dirty="0">
                <a:latin typeface="Arial Narrow" panose="020B0606020202030204" pitchFamily="34" charset="0"/>
              </a:rPr>
              <a:t>성공 요소</a:t>
            </a:r>
            <a:endParaRPr lang="de-CH" b="1" dirty="0">
              <a:latin typeface="Arial Narrow" panose="020B0606020202030204" pitchFamily="34" charset="0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46957" y="1690688"/>
            <a:ext cx="9797143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>
                <a:latin typeface="Arial Narrow" panose="020B0606020202030204" pitchFamily="34" charset="0"/>
              </a:rPr>
              <a:t>6. </a:t>
            </a:r>
            <a:r>
              <a:rPr lang="ko-KR" altLang="en-US" dirty="0">
                <a:latin typeface="Arial Narrow" panose="020B0606020202030204" pitchFamily="34" charset="0"/>
              </a:rPr>
              <a:t>열린 사회</a:t>
            </a:r>
            <a:endParaRPr lang="de-DE" dirty="0"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de-DE" dirty="0">
                <a:latin typeface="Arial Narrow" panose="020B0606020202030204" pitchFamily="34" charset="0"/>
              </a:rPr>
              <a:t>     - </a:t>
            </a:r>
            <a:r>
              <a:rPr lang="ko-KR" altLang="en-US" dirty="0">
                <a:latin typeface="Arial Narrow" panose="020B0606020202030204" pitchFamily="34" charset="0"/>
              </a:rPr>
              <a:t>다양성 수용 </a:t>
            </a:r>
            <a:r>
              <a:rPr lang="en-US" altLang="ko-KR" dirty="0">
                <a:latin typeface="Arial Narrow" panose="020B0606020202030204" pitchFamily="34" charset="0"/>
              </a:rPr>
              <a:t>· </a:t>
            </a:r>
            <a:r>
              <a:rPr lang="ko-KR" altLang="en-US" dirty="0">
                <a:latin typeface="Arial Narrow" panose="020B0606020202030204" pitchFamily="34" charset="0"/>
              </a:rPr>
              <a:t>존중</a:t>
            </a:r>
            <a:endParaRPr lang="de-DE" dirty="0"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de-DE" dirty="0">
                <a:latin typeface="Arial Narrow" panose="020B0606020202030204" pitchFamily="34" charset="0"/>
              </a:rPr>
              <a:t>     - </a:t>
            </a:r>
            <a:r>
              <a:rPr lang="ko-KR" altLang="en-US" dirty="0">
                <a:latin typeface="Arial Narrow" panose="020B0606020202030204" pitchFamily="34" charset="0"/>
              </a:rPr>
              <a:t>외국 출신 인재의 혁혁한 기여</a:t>
            </a:r>
            <a:endParaRPr lang="en-US" altLang="ko-KR" dirty="0"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de-DE" dirty="0">
                <a:latin typeface="Arial Narrow" panose="020B0606020202030204" pitchFamily="34" charset="0"/>
              </a:rPr>
              <a:t>7. </a:t>
            </a:r>
            <a:r>
              <a:rPr lang="ko-KR" altLang="en-US" dirty="0">
                <a:latin typeface="Arial Narrow" panose="020B0606020202030204" pitchFamily="34" charset="0"/>
              </a:rPr>
              <a:t>실용주의</a:t>
            </a:r>
            <a:r>
              <a:rPr lang="de-DE" dirty="0">
                <a:latin typeface="Arial Narrow" panose="020B0606020202030204" pitchFamily="34" charset="0"/>
              </a:rPr>
              <a:t>: </a:t>
            </a:r>
            <a:r>
              <a:rPr lang="ko-KR" altLang="en-US" dirty="0">
                <a:latin typeface="Arial Narrow" panose="020B0606020202030204" pitchFamily="34" charset="0"/>
              </a:rPr>
              <a:t>사회계층의 타파와 재정절감</a:t>
            </a:r>
            <a:endParaRPr lang="de-DE" dirty="0"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de-DE" dirty="0">
                <a:latin typeface="Arial Narrow" panose="020B0606020202030204" pitchFamily="34" charset="0"/>
              </a:rPr>
              <a:t>8. </a:t>
            </a:r>
            <a:r>
              <a:rPr lang="ko-KR" altLang="en-US" dirty="0">
                <a:latin typeface="Arial Narrow" panose="020B0606020202030204" pitchFamily="34" charset="0"/>
              </a:rPr>
              <a:t>인근국과의 우호 </a:t>
            </a:r>
            <a:r>
              <a:rPr lang="en-US" altLang="ko-KR" dirty="0">
                <a:latin typeface="Arial Narrow" panose="020B0606020202030204" pitchFamily="34" charset="0"/>
              </a:rPr>
              <a:t>· </a:t>
            </a:r>
            <a:r>
              <a:rPr lang="ko-KR" altLang="en-US" dirty="0">
                <a:latin typeface="Arial Narrow" panose="020B0606020202030204" pitchFamily="34" charset="0"/>
              </a:rPr>
              <a:t>친선관계 유지</a:t>
            </a:r>
            <a:endParaRPr lang="de-DE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362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>
            <a:extLst>
              <a:ext uri="{FF2B5EF4-FFF2-40B4-BE49-F238E27FC236}">
                <a16:creationId xmlns:a16="http://schemas.microsoft.com/office/drawing/2014/main" id="{C4D2508A-2A00-D541-8F20-4E9DD00B1EDC}"/>
              </a:ext>
            </a:extLst>
          </p:cNvPr>
          <p:cNvSpPr/>
          <p:nvPr/>
        </p:nvSpPr>
        <p:spPr>
          <a:xfrm>
            <a:off x="6816" y="1422049"/>
            <a:ext cx="12192000" cy="5435951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pic>
        <p:nvPicPr>
          <p:cNvPr id="5" name="그림 4" descr="텍스트이(가) 표시된 사진&#10;&#10;자동 생성된 설명">
            <a:extLst>
              <a:ext uri="{FF2B5EF4-FFF2-40B4-BE49-F238E27FC236}">
                <a16:creationId xmlns:a16="http://schemas.microsoft.com/office/drawing/2014/main" id="{FF613F7E-0F6F-D14A-A1E6-3535FF9668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797" y="1908600"/>
            <a:ext cx="4442630" cy="969030"/>
          </a:xfrm>
          <a:prstGeom prst="rect">
            <a:avLst/>
          </a:prstGeom>
        </p:spPr>
      </p:pic>
      <p:pic>
        <p:nvPicPr>
          <p:cNvPr id="6" name="그림 5" descr="텍스트, 신문이(가) 표시된 사진&#10;&#10;자동 생성된 설명">
            <a:extLst>
              <a:ext uri="{FF2B5EF4-FFF2-40B4-BE49-F238E27FC236}">
                <a16:creationId xmlns:a16="http://schemas.microsoft.com/office/drawing/2014/main" id="{B28E6E83-210F-7945-820B-AF0BE0444E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2812" y="1908600"/>
            <a:ext cx="3746500" cy="19177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8494F1A-0767-9440-8340-2B57E77F79FC}"/>
              </a:ext>
            </a:extLst>
          </p:cNvPr>
          <p:cNvSpPr txBox="1"/>
          <p:nvPr/>
        </p:nvSpPr>
        <p:spPr>
          <a:xfrm>
            <a:off x="1157654" y="3039879"/>
            <a:ext cx="40767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R" altLang="en-US" sz="2000" dirty="0">
                <a:latin typeface="Arial Narrow" panose="020B0606020202030204" pitchFamily="34" charset="0"/>
              </a:rPr>
              <a:t>한국 기업의 시가총액</a:t>
            </a:r>
            <a:r>
              <a:rPr kumimoji="1" lang="en-US" altLang="ko-Kore-KR" sz="2000" dirty="0">
                <a:latin typeface="Arial Narrow" panose="020B0606020202030204" pitchFamily="34" charset="0"/>
              </a:rPr>
              <a:t>: 3,090</a:t>
            </a:r>
            <a:r>
              <a:rPr kumimoji="1" lang="ko-KR" altLang="en-US" sz="2000" dirty="0">
                <a:latin typeface="Arial Narrow" panose="020B0606020202030204" pitchFamily="34" charset="0"/>
              </a:rPr>
              <a:t>억 달러</a:t>
            </a:r>
            <a:endParaRPr kumimoji="1" lang="ko-Kore-KR" altLang="en-US" sz="2000" dirty="0">
              <a:latin typeface="Arial Narrow" panose="020B0606020202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8A3F6E6-EEB5-A147-94FC-F36D0658ACD0}"/>
              </a:ext>
            </a:extLst>
          </p:cNvPr>
          <p:cNvSpPr txBox="1"/>
          <p:nvPr/>
        </p:nvSpPr>
        <p:spPr>
          <a:xfrm>
            <a:off x="6335882" y="3978502"/>
            <a:ext cx="44726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R" altLang="en-US" sz="2000" dirty="0">
                <a:latin typeface="Arial Narrow" panose="020B0606020202030204" pitchFamily="34" charset="0"/>
              </a:rPr>
              <a:t>스위스 기업의 시가총액</a:t>
            </a:r>
            <a:r>
              <a:rPr kumimoji="1" lang="en-US" altLang="ko-KR" sz="2000" dirty="0">
                <a:latin typeface="Arial Narrow" panose="020B0606020202030204" pitchFamily="34" charset="0"/>
              </a:rPr>
              <a:t>: 1</a:t>
            </a:r>
            <a:r>
              <a:rPr kumimoji="1" lang="ko-KR" altLang="en-US" sz="2000" dirty="0">
                <a:latin typeface="Arial Narrow" panose="020B0606020202030204" pitchFamily="34" charset="0"/>
              </a:rPr>
              <a:t>조 </a:t>
            </a:r>
            <a:r>
              <a:rPr kumimoji="1" lang="en-US" altLang="ko-KR" sz="2000" dirty="0">
                <a:latin typeface="Arial Narrow" panose="020B0606020202030204" pitchFamily="34" charset="0"/>
              </a:rPr>
              <a:t>50</a:t>
            </a:r>
            <a:r>
              <a:rPr kumimoji="1" lang="ko-KR" altLang="en-US" sz="2000" dirty="0">
                <a:latin typeface="Arial Narrow" panose="020B0606020202030204" pitchFamily="34" charset="0"/>
              </a:rPr>
              <a:t>억 달러</a:t>
            </a:r>
            <a:endParaRPr kumimoji="1" lang="ko-Kore-KR" altLang="en-US" sz="2000" dirty="0">
              <a:latin typeface="Arial Narrow" panose="020B0606020202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6E2BDA-6054-514B-AD58-596A2F83E12B}"/>
              </a:ext>
            </a:extLst>
          </p:cNvPr>
          <p:cNvSpPr txBox="1"/>
          <p:nvPr/>
        </p:nvSpPr>
        <p:spPr>
          <a:xfrm>
            <a:off x="1214399" y="4656660"/>
            <a:ext cx="9520555" cy="19543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R" altLang="en-US" sz="2500" b="1" dirty="0">
                <a:latin typeface="Arial Narrow" panose="020B0606020202030204" pitchFamily="34" charset="0"/>
              </a:rPr>
              <a:t>국가별 </a:t>
            </a:r>
            <a:r>
              <a:rPr kumimoji="1" lang="en-US" altLang="ko-KR" sz="2500" b="1" dirty="0">
                <a:latin typeface="Arial Narrow" panose="020B0606020202030204" pitchFamily="34" charset="0"/>
              </a:rPr>
              <a:t>FT 500</a:t>
            </a:r>
            <a:r>
              <a:rPr kumimoji="1" lang="ko-KR" altLang="en-US" sz="2500" b="1" dirty="0">
                <a:latin typeface="Arial Narrow" panose="020B0606020202030204" pitchFamily="34" charset="0"/>
              </a:rPr>
              <a:t>대 기업 수</a:t>
            </a:r>
            <a:r>
              <a:rPr kumimoji="1" lang="en-US" altLang="ko-KR" sz="2500" b="1" dirty="0">
                <a:latin typeface="Arial Narrow" panose="020B0606020202030204" pitchFamily="34" charset="0"/>
              </a:rPr>
              <a:t>: </a:t>
            </a:r>
            <a:endParaRPr kumimoji="1" lang="en-US" altLang="ko-Kore-KR" sz="2500" b="1" dirty="0">
              <a:latin typeface="Arial Narrow" panose="020B0606020202030204" pitchFamily="34" charset="0"/>
            </a:endParaRPr>
          </a:p>
          <a:p>
            <a:endParaRPr kumimoji="1" lang="en-US" altLang="ko-KR" sz="2400" dirty="0">
              <a:latin typeface="Arial Narrow" panose="020B0606020202030204" pitchFamily="34" charset="0"/>
            </a:endParaRPr>
          </a:p>
          <a:p>
            <a:r>
              <a:rPr kumimoji="1" lang="ko-KR" altLang="en-US" sz="2400" dirty="0">
                <a:latin typeface="Arial Narrow" panose="020B0606020202030204" pitchFamily="34" charset="0"/>
              </a:rPr>
              <a:t>한국 </a:t>
            </a:r>
            <a:r>
              <a:rPr kumimoji="1" lang="en-US" altLang="ko-KR" sz="2400" dirty="0">
                <a:latin typeface="Arial Narrow" panose="020B0606020202030204" pitchFamily="34" charset="0"/>
              </a:rPr>
              <a:t>(4)</a:t>
            </a:r>
            <a:r>
              <a:rPr kumimoji="1" lang="en-US" altLang="ko-Kore-KR" sz="2400" dirty="0">
                <a:latin typeface="Arial Narrow" panose="020B0606020202030204" pitchFamily="34" charset="0"/>
              </a:rPr>
              <a:t>, </a:t>
            </a:r>
            <a:r>
              <a:rPr kumimoji="1" lang="ko-KR" altLang="en-US" sz="2400" dirty="0">
                <a:latin typeface="Arial Narrow" panose="020B0606020202030204" pitchFamily="34" charset="0"/>
              </a:rPr>
              <a:t>스위스 </a:t>
            </a:r>
            <a:r>
              <a:rPr kumimoji="1" lang="en-US" altLang="ko-KR" sz="2400" dirty="0">
                <a:latin typeface="Arial Narrow" panose="020B0606020202030204" pitchFamily="34" charset="0"/>
              </a:rPr>
              <a:t>(11),</a:t>
            </a:r>
            <a:endParaRPr kumimoji="1" lang="en-US" altLang="ko-Kore-KR" sz="2400" dirty="0">
              <a:latin typeface="Arial Narrow" panose="020B0606020202030204" pitchFamily="34" charset="0"/>
            </a:endParaRPr>
          </a:p>
          <a:p>
            <a:r>
              <a:rPr kumimoji="1" lang="ko-KR" altLang="en-US" sz="2400" dirty="0">
                <a:latin typeface="Arial Narrow" panose="020B0606020202030204" pitchFamily="34" charset="0"/>
              </a:rPr>
              <a:t>미국 </a:t>
            </a:r>
            <a:r>
              <a:rPr kumimoji="1" lang="en-US" altLang="ko-KR" sz="2400" dirty="0">
                <a:latin typeface="Arial Narrow" panose="020B0606020202030204" pitchFamily="34" charset="0"/>
              </a:rPr>
              <a:t>(192), </a:t>
            </a:r>
            <a:r>
              <a:rPr kumimoji="1" lang="ko-KR" altLang="en-US" sz="2400" dirty="0">
                <a:latin typeface="Arial Narrow" panose="020B0606020202030204" pitchFamily="34" charset="0"/>
              </a:rPr>
              <a:t>중국 </a:t>
            </a:r>
            <a:r>
              <a:rPr kumimoji="1" lang="en-US" altLang="ko-KR" sz="2400" dirty="0">
                <a:latin typeface="Arial Narrow" panose="020B0606020202030204" pitchFamily="34" charset="0"/>
              </a:rPr>
              <a:t>(45), </a:t>
            </a:r>
            <a:r>
              <a:rPr kumimoji="1" lang="ko-KR" altLang="en-US" sz="2400" dirty="0">
                <a:latin typeface="Arial Narrow" panose="020B0606020202030204" pitchFamily="34" charset="0"/>
              </a:rPr>
              <a:t>일본</a:t>
            </a:r>
            <a:r>
              <a:rPr kumimoji="1" lang="en-US" altLang="ko-KR" sz="2400" dirty="0">
                <a:latin typeface="Arial Narrow" panose="020B0606020202030204" pitchFamily="34" charset="0"/>
              </a:rPr>
              <a:t>(35)</a:t>
            </a:r>
            <a:r>
              <a:rPr kumimoji="1" lang="en-US" altLang="ko-Kore-KR" sz="2400" dirty="0">
                <a:latin typeface="Arial Narrow" panose="020B0606020202030204" pitchFamily="34" charset="0"/>
              </a:rPr>
              <a:t>, </a:t>
            </a:r>
            <a:r>
              <a:rPr kumimoji="1" lang="ko-KR" altLang="en-US" sz="2400" dirty="0">
                <a:latin typeface="Arial Narrow" panose="020B0606020202030204" pitchFamily="34" charset="0"/>
              </a:rPr>
              <a:t>영국 </a:t>
            </a:r>
            <a:r>
              <a:rPr kumimoji="1" lang="en-US" altLang="ko-KR" sz="2400" dirty="0">
                <a:latin typeface="Arial Narrow" panose="020B0606020202030204" pitchFamily="34" charset="0"/>
              </a:rPr>
              <a:t>(28)</a:t>
            </a:r>
            <a:r>
              <a:rPr kumimoji="1" lang="en-US" altLang="ko-Kore-KR" sz="2400" dirty="0">
                <a:latin typeface="Arial Narrow" panose="020B0606020202030204" pitchFamily="34" charset="0"/>
              </a:rPr>
              <a:t>, </a:t>
            </a:r>
            <a:r>
              <a:rPr kumimoji="1" lang="ko-KR" altLang="en-US" sz="2400" dirty="0">
                <a:latin typeface="Arial Narrow" panose="020B0606020202030204" pitchFamily="34" charset="0"/>
              </a:rPr>
              <a:t>프랑스 </a:t>
            </a:r>
            <a:r>
              <a:rPr kumimoji="1" lang="en-US" altLang="ko-KR" sz="2400" dirty="0">
                <a:latin typeface="Arial Narrow" panose="020B0606020202030204" pitchFamily="34" charset="0"/>
              </a:rPr>
              <a:t>(26),</a:t>
            </a:r>
            <a:r>
              <a:rPr kumimoji="1" lang="en-US" altLang="ko-Kore-KR" sz="2400" dirty="0">
                <a:latin typeface="Arial Narrow" panose="020B0606020202030204" pitchFamily="34" charset="0"/>
              </a:rPr>
              <a:t> </a:t>
            </a:r>
            <a:r>
              <a:rPr kumimoji="1" lang="ko-KR" altLang="en-US" sz="2400" dirty="0">
                <a:latin typeface="Arial Narrow" panose="020B0606020202030204" pitchFamily="34" charset="0"/>
              </a:rPr>
              <a:t>독일 </a:t>
            </a:r>
            <a:r>
              <a:rPr kumimoji="1" lang="en-US" altLang="ko-KR" sz="2400" dirty="0">
                <a:latin typeface="Arial Narrow" panose="020B0606020202030204" pitchFamily="34" charset="0"/>
              </a:rPr>
              <a:t>(18), </a:t>
            </a:r>
            <a:r>
              <a:rPr kumimoji="1" lang="ko-KR" altLang="en-US" sz="2400" dirty="0">
                <a:latin typeface="Arial Narrow" panose="020B0606020202030204" pitchFamily="34" charset="0"/>
              </a:rPr>
              <a:t>러시아 </a:t>
            </a:r>
            <a:r>
              <a:rPr kumimoji="1" lang="en-US" altLang="ko-KR" sz="2400" dirty="0">
                <a:latin typeface="Arial Narrow" panose="020B0606020202030204" pitchFamily="34" charset="0"/>
              </a:rPr>
              <a:t>(7)</a:t>
            </a:r>
            <a:endParaRPr kumimoji="1" lang="en-US" altLang="ko-Kore-KR" sz="2400" dirty="0">
              <a:latin typeface="Arial Narrow" panose="020B0606020202030204" pitchFamily="34" charset="0"/>
            </a:endParaRPr>
          </a:p>
          <a:p>
            <a:r>
              <a:rPr kumimoji="1" lang="ko-KR" altLang="en-US" sz="2400" dirty="0">
                <a:latin typeface="Arial Narrow" panose="020B0606020202030204" pitchFamily="34" charset="0"/>
              </a:rPr>
              <a:t>캐나다 </a:t>
            </a:r>
            <a:r>
              <a:rPr kumimoji="1" lang="en-US" altLang="ko-KR" sz="2400" dirty="0">
                <a:latin typeface="Arial Narrow" panose="020B0606020202030204" pitchFamily="34" charset="0"/>
              </a:rPr>
              <a:t>(19)</a:t>
            </a:r>
            <a:r>
              <a:rPr kumimoji="1" lang="en-US" altLang="ko-Kore-KR" sz="2400" dirty="0">
                <a:latin typeface="Arial Narrow" panose="020B0606020202030204" pitchFamily="34" charset="0"/>
              </a:rPr>
              <a:t>, </a:t>
            </a:r>
            <a:r>
              <a:rPr kumimoji="1" lang="ko-KR" altLang="en-US" sz="2400" dirty="0">
                <a:latin typeface="Arial Narrow" panose="020B0606020202030204" pitchFamily="34" charset="0"/>
              </a:rPr>
              <a:t>스웨덴 </a:t>
            </a:r>
            <a:r>
              <a:rPr kumimoji="1" lang="en-US" altLang="ko-KR" sz="2400" dirty="0">
                <a:latin typeface="Arial Narrow" panose="020B0606020202030204" pitchFamily="34" charset="0"/>
              </a:rPr>
              <a:t>(10), </a:t>
            </a:r>
            <a:r>
              <a:rPr kumimoji="1" lang="ko-KR" altLang="en-US" sz="2400" dirty="0">
                <a:latin typeface="Arial Narrow" panose="020B0606020202030204" pitchFamily="34" charset="0"/>
              </a:rPr>
              <a:t>호주 </a:t>
            </a:r>
            <a:r>
              <a:rPr kumimoji="1" lang="en-US" altLang="ko-KR" sz="2400" dirty="0">
                <a:latin typeface="Arial Narrow" panose="020B0606020202030204" pitchFamily="34" charset="0"/>
              </a:rPr>
              <a:t>(9), </a:t>
            </a:r>
            <a:r>
              <a:rPr kumimoji="1" lang="ko-KR" altLang="en-US" sz="2400" dirty="0">
                <a:latin typeface="Arial Narrow" panose="020B0606020202030204" pitchFamily="34" charset="0"/>
              </a:rPr>
              <a:t>네덜란드 </a:t>
            </a:r>
            <a:r>
              <a:rPr kumimoji="1" lang="en-US" altLang="ko-KR" sz="2400" dirty="0">
                <a:latin typeface="Arial Narrow" panose="020B0606020202030204" pitchFamily="34" charset="0"/>
              </a:rPr>
              <a:t>(5), </a:t>
            </a:r>
            <a:r>
              <a:rPr kumimoji="1" lang="ko-KR" altLang="en-US" sz="2400" dirty="0">
                <a:latin typeface="Arial Narrow" panose="020B0606020202030204" pitchFamily="34" charset="0"/>
              </a:rPr>
              <a:t>노르웨이 </a:t>
            </a:r>
            <a:r>
              <a:rPr kumimoji="1" lang="en-US" altLang="ko-KR" sz="2400" dirty="0">
                <a:latin typeface="Arial Narrow" panose="020B0606020202030204" pitchFamily="34" charset="0"/>
              </a:rPr>
              <a:t>(3), </a:t>
            </a:r>
            <a:r>
              <a:rPr kumimoji="1" lang="ko-KR" altLang="en-US" sz="2400" dirty="0">
                <a:latin typeface="Arial Narrow" panose="020B0606020202030204" pitchFamily="34" charset="0"/>
              </a:rPr>
              <a:t>덴마크 </a:t>
            </a:r>
            <a:r>
              <a:rPr kumimoji="1" lang="en-US" altLang="ko-KR" sz="2400" dirty="0">
                <a:latin typeface="Arial Narrow" panose="020B0606020202030204" pitchFamily="34" charset="0"/>
              </a:rPr>
              <a:t>(3)</a:t>
            </a:r>
            <a:endParaRPr kumimoji="1" lang="ko-Kore-KR" altLang="en-US" sz="2400" dirty="0">
              <a:latin typeface="Arial Narrow" panose="020B0606020202030204" pitchFamily="34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C95EBD0-209F-B247-ABCF-1A370E1D2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49084"/>
            <a:ext cx="11456307" cy="1439055"/>
          </a:xfrm>
        </p:spPr>
        <p:txBody>
          <a:bodyPr>
            <a:noAutofit/>
          </a:bodyPr>
          <a:lstStyle/>
          <a:p>
            <a:r>
              <a:rPr lang="ko-KR" altLang="en-US" sz="3500" b="1" dirty="0">
                <a:latin typeface="Arial Narrow" panose="020B0606020202030204" pitchFamily="34" charset="0"/>
              </a:rPr>
              <a:t>경제적 번영</a:t>
            </a:r>
            <a:r>
              <a:rPr lang="de-DE" sz="3500" b="1" dirty="0">
                <a:latin typeface="Arial Narrow" panose="020B0606020202030204" pitchFamily="34" charset="0"/>
              </a:rPr>
              <a:t>: </a:t>
            </a:r>
            <a:r>
              <a:rPr lang="ko-KR" altLang="en-US" sz="3500" b="1" dirty="0">
                <a:latin typeface="Arial Narrow" panose="020B0606020202030204" pitchFamily="34" charset="0"/>
              </a:rPr>
              <a:t>자본주의 강국 스위스</a:t>
            </a:r>
            <a:endParaRPr lang="de-CH" sz="3500" b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1820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1359877"/>
            <a:ext cx="12192000" cy="5498124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de-CH" b="1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5EBD0-209F-B247-ABCF-1A370E1D2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49084"/>
            <a:ext cx="11456307" cy="1439055"/>
          </a:xfrm>
        </p:spPr>
        <p:txBody>
          <a:bodyPr>
            <a:noAutofit/>
          </a:bodyPr>
          <a:lstStyle/>
          <a:p>
            <a:r>
              <a:rPr lang="ko-KR" altLang="en-US" sz="3500" b="1" dirty="0">
                <a:latin typeface="Arial Narrow" panose="020B0606020202030204" pitchFamily="34" charset="0"/>
              </a:rPr>
              <a:t>경제적 번영</a:t>
            </a:r>
            <a:r>
              <a:rPr lang="de-DE" sz="3500" b="1" dirty="0">
                <a:latin typeface="Arial Narrow" panose="020B0606020202030204" pitchFamily="34" charset="0"/>
              </a:rPr>
              <a:t>: </a:t>
            </a:r>
            <a:r>
              <a:rPr lang="ko-KR" altLang="en-US" sz="3500" b="1" dirty="0">
                <a:latin typeface="Arial Narrow" panose="020B0606020202030204" pitchFamily="34" charset="0"/>
              </a:rPr>
              <a:t>대표적 기업</a:t>
            </a:r>
            <a:endParaRPr lang="de-CH" sz="3500" b="1" dirty="0">
              <a:latin typeface="Arial Narrow" panose="020B0606020202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8321" y="4952757"/>
            <a:ext cx="1872168" cy="6933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914" y="3884584"/>
            <a:ext cx="1581150" cy="14859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766" y="4734130"/>
            <a:ext cx="1971845" cy="106625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993" y="5420471"/>
            <a:ext cx="2105106" cy="75983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731" y="3085904"/>
            <a:ext cx="1787592" cy="118004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6106" y="3675926"/>
            <a:ext cx="2073148" cy="9779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6094" y="1887198"/>
            <a:ext cx="1500018" cy="138159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4505" y="1968782"/>
            <a:ext cx="2877636" cy="90689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489" y="5935535"/>
            <a:ext cx="4750894" cy="54437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305" y="3591287"/>
            <a:ext cx="2905384" cy="81841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433" y="2065467"/>
            <a:ext cx="1463268" cy="1020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3071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직사각형 21">
            <a:extLst>
              <a:ext uri="{FF2B5EF4-FFF2-40B4-BE49-F238E27FC236}">
                <a16:creationId xmlns:a16="http://schemas.microsoft.com/office/drawing/2014/main" id="{3044B331-0113-7340-BEE0-2934E597DB7C}"/>
              </a:ext>
            </a:extLst>
          </p:cNvPr>
          <p:cNvSpPr/>
          <p:nvPr/>
        </p:nvSpPr>
        <p:spPr>
          <a:xfrm>
            <a:off x="0" y="1446835"/>
            <a:ext cx="12192000" cy="5411165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>
              <a:latin typeface="Arial Narrow" panose="020B060602020203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F9D625E-9205-0544-8FFF-207A321B4F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8322" y="-55248"/>
            <a:ext cx="9975355" cy="106742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 sz="3500" b="1" dirty="0">
                <a:latin typeface="Arial Narrow" panose="020B0606020202030204" pitchFamily="34" charset="0"/>
              </a:rPr>
              <a:t>경제적 번영</a:t>
            </a:r>
            <a:r>
              <a:rPr lang="en-US" sz="3500" b="1" kern="1200" dirty="0">
                <a:solidFill>
                  <a:schemeClr val="tx1"/>
                </a:solidFill>
                <a:latin typeface="Arial Narrow" panose="020B0606020202030204" pitchFamily="34" charset="0"/>
              </a:rPr>
              <a:t>: </a:t>
            </a:r>
            <a:r>
              <a:rPr lang="ko-KR" altLang="en-US" sz="3500" b="1" kern="1200" dirty="0">
                <a:solidFill>
                  <a:schemeClr val="tx1"/>
                </a:solidFill>
                <a:latin typeface="Arial Narrow" panose="020B0606020202030204" pitchFamily="34" charset="0"/>
              </a:rPr>
              <a:t>숨은 강소기업</a:t>
            </a:r>
            <a:r>
              <a:rPr lang="en-US" altLang="ko-KR" sz="3500" b="1" kern="1200" dirty="0">
                <a:solidFill>
                  <a:schemeClr val="tx1"/>
                </a:solidFill>
                <a:latin typeface="Arial Narrow" panose="020B0606020202030204" pitchFamily="34" charset="0"/>
              </a:rPr>
              <a:t>(</a:t>
            </a:r>
            <a:r>
              <a:rPr lang="en-US" sz="3500" b="1" kern="1200" dirty="0">
                <a:solidFill>
                  <a:schemeClr val="tx1"/>
                </a:solidFill>
                <a:latin typeface="Arial Narrow" panose="020B0606020202030204" pitchFamily="34" charset="0"/>
              </a:rPr>
              <a:t>hidden champions)</a:t>
            </a:r>
          </a:p>
        </p:txBody>
      </p:sp>
      <p:pic>
        <p:nvPicPr>
          <p:cNvPr id="14" name="그림 13" descr="그리기이(가) 표시된 사진&#10;&#10;자동 생성된 설명">
            <a:extLst>
              <a:ext uri="{FF2B5EF4-FFF2-40B4-BE49-F238E27FC236}">
                <a16:creationId xmlns:a16="http://schemas.microsoft.com/office/drawing/2014/main" id="{A07B473F-173B-DC43-9D93-87076C21D2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8152" y="4654895"/>
            <a:ext cx="2155247" cy="790681"/>
          </a:xfrm>
          <a:prstGeom prst="rect">
            <a:avLst/>
          </a:prstGeom>
        </p:spPr>
      </p:pic>
      <p:pic>
        <p:nvPicPr>
          <p:cNvPr id="6" name="그림 5" descr="그리기이(가) 표시된 사진&#10;&#10;자동 생성된 설명">
            <a:extLst>
              <a:ext uri="{FF2B5EF4-FFF2-40B4-BE49-F238E27FC236}">
                <a16:creationId xmlns:a16="http://schemas.microsoft.com/office/drawing/2014/main" id="{5222F2CF-AC7A-6741-9850-10C9064C61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519" y="2041591"/>
            <a:ext cx="2039472" cy="846380"/>
          </a:xfrm>
          <a:prstGeom prst="rect">
            <a:avLst/>
          </a:prstGeom>
        </p:spPr>
      </p:pic>
      <p:pic>
        <p:nvPicPr>
          <p:cNvPr id="34" name="그림 33" descr="스크린샷이(가) 표시된 사진&#10;&#10;자동 생성된 설명">
            <a:extLst>
              <a:ext uri="{FF2B5EF4-FFF2-40B4-BE49-F238E27FC236}">
                <a16:creationId xmlns:a16="http://schemas.microsoft.com/office/drawing/2014/main" id="{FBFE13A0-458D-1A41-AA43-FA584B9982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6774" y="3660622"/>
            <a:ext cx="4613529" cy="3148733"/>
          </a:xfrm>
          <a:prstGeom prst="rect">
            <a:avLst/>
          </a:prstGeom>
        </p:spPr>
      </p:pic>
      <p:pic>
        <p:nvPicPr>
          <p:cNvPr id="8" name="그림 7" descr="테이블이(가) 표시된 사진&#10;&#10;자동 생성된 설명">
            <a:extLst>
              <a:ext uri="{FF2B5EF4-FFF2-40B4-BE49-F238E27FC236}">
                <a16:creationId xmlns:a16="http://schemas.microsoft.com/office/drawing/2014/main" id="{F94E3016-995B-574E-AD27-EAF02200C7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931" y="5018042"/>
            <a:ext cx="2163060" cy="1282917"/>
          </a:xfrm>
          <a:prstGeom prst="rect">
            <a:avLst/>
          </a:prstGeom>
        </p:spPr>
      </p:pic>
      <p:pic>
        <p:nvPicPr>
          <p:cNvPr id="10" name="그림 9" descr="음식이(가) 표시된 사진&#10;&#10;자동 생성된 설명">
            <a:extLst>
              <a:ext uri="{FF2B5EF4-FFF2-40B4-BE49-F238E27FC236}">
                <a16:creationId xmlns:a16="http://schemas.microsoft.com/office/drawing/2014/main" id="{A97F0B6A-E920-424E-81B9-1BE54EC2775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6982" y="1762073"/>
            <a:ext cx="1764562" cy="933322"/>
          </a:xfrm>
          <a:prstGeom prst="rect">
            <a:avLst/>
          </a:prstGeom>
        </p:spPr>
      </p:pic>
      <p:pic>
        <p:nvPicPr>
          <p:cNvPr id="12" name="그림 11" descr="표지판, 중지, 그리기, 노란색이(가) 표시된 사진&#10;&#10;자동 생성된 설명">
            <a:extLst>
              <a:ext uri="{FF2B5EF4-FFF2-40B4-BE49-F238E27FC236}">
                <a16:creationId xmlns:a16="http://schemas.microsoft.com/office/drawing/2014/main" id="{B9123E08-5C52-B340-BAFE-538EAB1D2DF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7" y="3576906"/>
            <a:ext cx="2843777" cy="104508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C17A375-CC89-144E-BD89-277BB45B390F}"/>
              </a:ext>
            </a:extLst>
          </p:cNvPr>
          <p:cNvSpPr txBox="1"/>
          <p:nvPr/>
        </p:nvSpPr>
        <p:spPr>
          <a:xfrm>
            <a:off x="5849257" y="2695395"/>
            <a:ext cx="43322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ko-KR" altLang="en-US" dirty="0">
                <a:latin typeface="Arial Narrow" panose="020B0606020202030204" pitchFamily="34" charset="0"/>
              </a:rPr>
              <a:t>부문별 숨은 강소기업 비율 </a:t>
            </a:r>
            <a:endParaRPr kumimoji="1" lang="en-US" altLang="ko-KR" dirty="0">
              <a:latin typeface="Arial Narrow" panose="020B0606020202030204" pitchFamily="34" charset="0"/>
            </a:endParaRPr>
          </a:p>
          <a:p>
            <a:r>
              <a:rPr kumimoji="1" lang="en-US" altLang="ko-KR" sz="1300" dirty="0">
                <a:latin typeface="Arial Narrow" panose="020B0606020202030204" pitchFamily="34" charset="0"/>
              </a:rPr>
              <a:t>         (</a:t>
            </a:r>
            <a:r>
              <a:rPr kumimoji="1" lang="ko-KR" altLang="en-US" sz="1300" dirty="0">
                <a:latin typeface="Arial Narrow" panose="020B0606020202030204" pitchFamily="34" charset="0"/>
              </a:rPr>
              <a:t>좌측부터 서비스</a:t>
            </a:r>
            <a:r>
              <a:rPr kumimoji="1" lang="en-US" altLang="ko-KR" sz="1300" dirty="0">
                <a:latin typeface="Arial Narrow" panose="020B0606020202030204" pitchFamily="34" charset="0"/>
              </a:rPr>
              <a:t>, </a:t>
            </a:r>
            <a:r>
              <a:rPr kumimoji="1" lang="ko-KR" altLang="en-US" sz="1300" dirty="0">
                <a:latin typeface="Arial Narrow" panose="020B0606020202030204" pitchFamily="34" charset="0"/>
              </a:rPr>
              <a:t>건설업</a:t>
            </a:r>
            <a:r>
              <a:rPr kumimoji="1" lang="en-US" altLang="ko-KR" sz="1300" dirty="0">
                <a:latin typeface="Arial Narrow" panose="020B0606020202030204" pitchFamily="34" charset="0"/>
              </a:rPr>
              <a:t>, </a:t>
            </a:r>
            <a:r>
              <a:rPr kumimoji="1" lang="ko-KR" altLang="en-US" sz="1300" dirty="0">
                <a:latin typeface="Arial Narrow" panose="020B0606020202030204" pitchFamily="34" charset="0"/>
              </a:rPr>
              <a:t>전통 산업</a:t>
            </a:r>
            <a:r>
              <a:rPr kumimoji="1" lang="en-US" altLang="ko-KR" sz="1300" dirty="0">
                <a:latin typeface="Arial Narrow" panose="020B0606020202030204" pitchFamily="34" charset="0"/>
              </a:rPr>
              <a:t>, </a:t>
            </a:r>
            <a:r>
              <a:rPr kumimoji="1" lang="ko-KR" altLang="en-US" sz="1300" dirty="0">
                <a:latin typeface="Arial Narrow" panose="020B0606020202030204" pitchFamily="34" charset="0"/>
              </a:rPr>
              <a:t>기타 첨단산업</a:t>
            </a:r>
            <a:r>
              <a:rPr kumimoji="1" lang="en-US" altLang="ko-KR" sz="1300" dirty="0">
                <a:latin typeface="Arial Narrow" panose="020B0606020202030204" pitchFamily="34" charset="0"/>
              </a:rPr>
              <a:t>, </a:t>
            </a:r>
          </a:p>
          <a:p>
            <a:r>
              <a:rPr kumimoji="1" lang="ko-KR" altLang="en-US" sz="1300" dirty="0">
                <a:latin typeface="Arial Narrow" panose="020B0606020202030204" pitchFamily="34" charset="0"/>
              </a:rPr>
              <a:t>         엔지니어링 및 자동차 제조업</a:t>
            </a:r>
            <a:r>
              <a:rPr kumimoji="1" lang="en-US" altLang="ko-KR" sz="1300" dirty="0">
                <a:latin typeface="Arial Narrow" panose="020B0606020202030204" pitchFamily="34" charset="0"/>
              </a:rPr>
              <a:t>)</a:t>
            </a:r>
            <a:endParaRPr kumimoji="1" lang="ko-Kore-KR" altLang="en-US" sz="1300" dirty="0">
              <a:latin typeface="Arial Narrow" panose="020B060602020203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56AA371-C5FF-AA45-9871-A42FC2E95F2E}"/>
              </a:ext>
            </a:extLst>
          </p:cNvPr>
          <p:cNvSpPr txBox="1"/>
          <p:nvPr/>
        </p:nvSpPr>
        <p:spPr>
          <a:xfrm>
            <a:off x="5849257" y="1623011"/>
            <a:ext cx="63427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ko-Kore-KR" dirty="0">
                <a:latin typeface="Arial Narrow" panose="020B0606020202030204" pitchFamily="34" charset="0"/>
              </a:rPr>
              <a:t>“</a:t>
            </a:r>
            <a:r>
              <a:rPr kumimoji="1" lang="ko-KR" altLang="en-US" dirty="0">
                <a:latin typeface="Arial Narrow" panose="020B0606020202030204" pitchFamily="34" charset="0"/>
              </a:rPr>
              <a:t>스위스 중소기업</a:t>
            </a:r>
            <a:r>
              <a:rPr kumimoji="1" lang="en-US" altLang="ko-KR" dirty="0">
                <a:latin typeface="Arial Narrow" panose="020B0606020202030204" pitchFamily="34" charset="0"/>
              </a:rPr>
              <a:t>(SME)</a:t>
            </a:r>
            <a:r>
              <a:rPr kumimoji="1" lang="ko-KR" altLang="en-US" dirty="0">
                <a:latin typeface="Arial Narrow" panose="020B0606020202030204" pitchFamily="34" charset="0"/>
              </a:rPr>
              <a:t>의 </a:t>
            </a:r>
            <a:r>
              <a:rPr kumimoji="1" lang="en-US" altLang="ko-KR" dirty="0">
                <a:latin typeface="Arial Narrow" panose="020B0606020202030204" pitchFamily="34" charset="0"/>
              </a:rPr>
              <a:t>7</a:t>
            </a:r>
            <a:r>
              <a:rPr kumimoji="1" lang="ko-KR" altLang="en-US" dirty="0">
                <a:latin typeface="Arial Narrow" panose="020B0606020202030204" pitchFamily="34" charset="0"/>
              </a:rPr>
              <a:t>분의 </a:t>
            </a:r>
            <a:r>
              <a:rPr kumimoji="1" lang="en-US" altLang="ko-KR" dirty="0">
                <a:latin typeface="Arial Narrow" panose="020B0606020202030204" pitchFamily="34" charset="0"/>
              </a:rPr>
              <a:t>1</a:t>
            </a:r>
            <a:r>
              <a:rPr kumimoji="1" lang="ko-KR" altLang="en-US" dirty="0">
                <a:latin typeface="Arial Narrow" panose="020B0606020202030204" pitchFamily="34" charset="0"/>
              </a:rPr>
              <a:t>은 자사가 글로벌 시장의 선두주자</a:t>
            </a:r>
            <a:r>
              <a:rPr kumimoji="1" lang="en-US" altLang="ko-KR" dirty="0">
                <a:latin typeface="Arial Narrow" panose="020B0606020202030204" pitchFamily="34" charset="0"/>
              </a:rPr>
              <a:t>(leader)</a:t>
            </a:r>
            <a:r>
              <a:rPr kumimoji="1" lang="ko-KR" altLang="en-US" dirty="0">
                <a:latin typeface="Arial Narrow" panose="020B0606020202030204" pitchFamily="34" charset="0"/>
              </a:rPr>
              <a:t>라고 인식“</a:t>
            </a:r>
            <a:endParaRPr kumimoji="1" lang="en-US" altLang="ko-KR" dirty="0">
              <a:latin typeface="Arial Narrow" panose="020B0606020202030204" pitchFamily="34" charset="0"/>
            </a:endParaRPr>
          </a:p>
          <a:p>
            <a:r>
              <a:rPr kumimoji="1" lang="en-US" altLang="ko-Kore-KR" i="1" dirty="0">
                <a:latin typeface="Arial Narrow" panose="020B0606020202030204" pitchFamily="34" charset="0"/>
              </a:rPr>
              <a:t>      </a:t>
            </a:r>
            <a:r>
              <a:rPr kumimoji="1" lang="ko-KR" altLang="en-US" sz="1500" dirty="0">
                <a:latin typeface="Arial Narrow" panose="020B0606020202030204" pitchFamily="34" charset="0"/>
              </a:rPr>
              <a:t>출처</a:t>
            </a:r>
            <a:r>
              <a:rPr kumimoji="1" lang="en-US" altLang="ko-KR" sz="1500" dirty="0">
                <a:latin typeface="Arial Narrow" panose="020B0606020202030204" pitchFamily="34" charset="0"/>
              </a:rPr>
              <a:t>: </a:t>
            </a:r>
            <a:r>
              <a:rPr kumimoji="1" lang="en-US" altLang="ko-Kore-KR" sz="1500" dirty="0">
                <a:latin typeface="Arial Narrow" panose="020B0606020202030204" pitchFamily="34" charset="0"/>
              </a:rPr>
              <a:t>Credit Suisse </a:t>
            </a:r>
            <a:r>
              <a:rPr kumimoji="1" lang="ko-KR" altLang="en-US" sz="1500" dirty="0">
                <a:latin typeface="Arial Narrow" panose="020B0606020202030204" pitchFamily="34" charset="0"/>
              </a:rPr>
              <a:t>은행의 </a:t>
            </a:r>
            <a:r>
              <a:rPr kumimoji="1" lang="en-US" altLang="ko-KR" sz="1500" dirty="0">
                <a:latin typeface="Arial Narrow" panose="020B0606020202030204" pitchFamily="34" charset="0"/>
              </a:rPr>
              <a:t>‘</a:t>
            </a:r>
            <a:r>
              <a:rPr kumimoji="1" lang="en-US" altLang="ko-Kore-KR" sz="1500" dirty="0">
                <a:latin typeface="Arial Narrow" panose="020B0606020202030204" pitchFamily="34" charset="0"/>
              </a:rPr>
              <a:t>2018 </a:t>
            </a:r>
            <a:r>
              <a:rPr kumimoji="1" lang="ko-KR" altLang="en-US" sz="1500" dirty="0">
                <a:latin typeface="Arial Narrow" panose="020B0606020202030204" pitchFamily="34" charset="0"/>
              </a:rPr>
              <a:t>스위스 중소기업 경제 보고서</a:t>
            </a:r>
            <a:endParaRPr kumimoji="1" lang="ko-Kore-KR" altLang="en-US" sz="1500" dirty="0">
              <a:latin typeface="Arial Narrow" panose="020B0606020202030204" pitchFamily="34" charset="0"/>
            </a:endParaRPr>
          </a:p>
        </p:txBody>
      </p:sp>
      <p:pic>
        <p:nvPicPr>
          <p:cNvPr id="26" name="그림 25" descr="그리기이(가) 표시된 사진&#10;&#10;자동 생성된 설명">
            <a:extLst>
              <a:ext uri="{FF2B5EF4-FFF2-40B4-BE49-F238E27FC236}">
                <a16:creationId xmlns:a16="http://schemas.microsoft.com/office/drawing/2014/main" id="{75E2B257-D646-9041-8AC0-6D5525CDCEA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3017" y="5905765"/>
            <a:ext cx="2155247" cy="48838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7630" y="3142362"/>
            <a:ext cx="2236833" cy="869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643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395046"/>
            <a:ext cx="12192000" cy="5498124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dirty="0" err="1"/>
              <a:t>ㄹㄴ</a:t>
            </a:r>
            <a:endParaRPr kumimoji="1" lang="de-CH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9FECDA91-8C38-1C44-9471-26468668EC5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057047" y="2250829"/>
            <a:ext cx="8217573" cy="370909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F511C00-DDD9-694A-87A0-8CB14034A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980" y="0"/>
            <a:ext cx="10465082" cy="1359876"/>
          </a:xfrm>
        </p:spPr>
        <p:txBody>
          <a:bodyPr>
            <a:normAutofit/>
          </a:bodyPr>
          <a:lstStyle/>
          <a:p>
            <a:r>
              <a:rPr lang="ko-KR" altLang="en-US" sz="3500" b="1" dirty="0">
                <a:latin typeface="Arial Narrow" panose="020B0606020202030204" pitchFamily="34" charset="0"/>
              </a:rPr>
              <a:t>경제적 번영</a:t>
            </a:r>
            <a:r>
              <a:rPr lang="de-DE" sz="3500" b="1" dirty="0">
                <a:latin typeface="Arial Narrow" panose="020B0606020202030204" pitchFamily="34" charset="0"/>
              </a:rPr>
              <a:t>: </a:t>
            </a:r>
            <a:r>
              <a:rPr lang="ko-KR" altLang="en-US" sz="3500" b="1" dirty="0">
                <a:latin typeface="Arial Narrow" panose="020B0606020202030204" pitchFamily="34" charset="0"/>
              </a:rPr>
              <a:t>강한 중소기업이 핵심</a:t>
            </a:r>
            <a:endParaRPr lang="de-CH" sz="3500" b="1" dirty="0">
              <a:latin typeface="Arial Narrow" panose="020B0606020202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5772EE9-B9AF-4E3C-B0FF-CFD5F1795A1F}"/>
              </a:ext>
            </a:extLst>
          </p:cNvPr>
          <p:cNvSpPr txBox="1"/>
          <p:nvPr/>
        </p:nvSpPr>
        <p:spPr>
          <a:xfrm>
            <a:off x="2638816" y="2215659"/>
            <a:ext cx="1467192" cy="4021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b="1" kern="1200" dirty="0">
                <a:solidFill>
                  <a:srgbClr val="000000"/>
                </a:solidFill>
                <a:effectLst/>
                <a:latin typeface="Arial Narrow" panose="020B0606020202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기업 규모</a:t>
            </a:r>
            <a:r>
              <a:rPr lang="ko-KR" b="1" kern="120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Arial Narrow" panose="020B0606020202030204" pitchFamily="34" charset="0"/>
                <a:cs typeface="Times New Roman" panose="02020603050405020304" pitchFamily="18" charset="0"/>
              </a:rPr>
              <a:t> </a:t>
            </a:r>
            <a:endParaRPr lang="ko-KR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161EAC56-1971-4635-ADC8-83105CC92CBC}"/>
              </a:ext>
            </a:extLst>
          </p:cNvPr>
          <p:cNvSpPr txBox="1"/>
          <p:nvPr/>
        </p:nvSpPr>
        <p:spPr>
          <a:xfrm>
            <a:off x="2289956" y="5631941"/>
            <a:ext cx="7907899" cy="3670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1100" b="1" dirty="0">
                <a:solidFill>
                  <a:srgbClr val="000000"/>
                </a:solidFill>
                <a:latin typeface="Arial Narrow" panose="020B0606020202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시장 지향적 기업만 포함</a:t>
            </a:r>
            <a:r>
              <a:rPr lang="en-US" altLang="ko-KR" sz="1100" b="1" dirty="0">
                <a:solidFill>
                  <a:srgbClr val="000000"/>
                </a:solidFill>
                <a:latin typeface="Arial Narrow" panose="020B0606020202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. </a:t>
            </a:r>
            <a:r>
              <a:rPr lang="ko-KR" altLang="en-US" sz="1100" b="1" dirty="0">
                <a:solidFill>
                  <a:srgbClr val="000000"/>
                </a:solidFill>
                <a:latin typeface="Arial Narrow" panose="020B0606020202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기업 규모는 직원 수 기준</a:t>
            </a:r>
            <a:r>
              <a:rPr lang="ko-KR" sz="1100" b="1" kern="120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Arial Narrow" panose="020B0606020202030204" pitchFamily="34" charset="0"/>
                <a:cs typeface="Times New Roman" panose="02020603050405020304" pitchFamily="18" charset="0"/>
              </a:rPr>
              <a:t> </a:t>
            </a:r>
            <a:endParaRPr lang="ko-KR" sz="10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9D2EF321-D8D1-4DF9-AE67-61E9A4B9C1A4}"/>
              </a:ext>
            </a:extLst>
          </p:cNvPr>
          <p:cNvSpPr txBox="1"/>
          <p:nvPr/>
        </p:nvSpPr>
        <p:spPr>
          <a:xfrm>
            <a:off x="2163444" y="2660645"/>
            <a:ext cx="2141855" cy="2901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1300" b="1" kern="1200" dirty="0">
                <a:solidFill>
                  <a:srgbClr val="000000"/>
                </a:solidFill>
                <a:effectLst/>
                <a:latin typeface="Arial Narrow" panose="020B0606020202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기업 규모 </a:t>
            </a:r>
            <a:r>
              <a:rPr lang="en-US" altLang="ko-KR" sz="1300" b="1" kern="1200" dirty="0">
                <a:solidFill>
                  <a:srgbClr val="000000"/>
                </a:solidFill>
                <a:effectLst/>
                <a:latin typeface="Arial Narrow" panose="020B0606020202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(</a:t>
            </a:r>
            <a:r>
              <a:rPr lang="ko-KR" altLang="en-US" sz="1300" b="1" dirty="0">
                <a:solidFill>
                  <a:srgbClr val="000000"/>
                </a:solidFill>
                <a:latin typeface="Arial Narrow" panose="020B0606020202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직원</a:t>
            </a:r>
            <a:r>
              <a:rPr lang="ko-KR" altLang="en-US" sz="1300" b="1" kern="1200" dirty="0">
                <a:solidFill>
                  <a:srgbClr val="000000"/>
                </a:solidFill>
                <a:effectLst/>
                <a:latin typeface="Arial Narrow" panose="020B0606020202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수</a:t>
            </a:r>
            <a:r>
              <a:rPr lang="en-US" altLang="ko-KR" sz="1300" b="1" kern="1200" dirty="0">
                <a:solidFill>
                  <a:srgbClr val="000000"/>
                </a:solidFill>
                <a:effectLst/>
                <a:latin typeface="Arial Narrow" panose="020B0606020202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)</a:t>
            </a:r>
            <a:r>
              <a:rPr lang="ko-KR" sz="1300" b="1" kern="120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Arial Narrow" panose="020B0606020202030204" pitchFamily="34" charset="0"/>
                <a:cs typeface="Times New Roman" panose="02020603050405020304" pitchFamily="18" charset="0"/>
              </a:rPr>
              <a:t> </a:t>
            </a:r>
            <a:endParaRPr lang="ko-KR" sz="13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12" name="TextBox 6">
            <a:extLst>
              <a:ext uri="{FF2B5EF4-FFF2-40B4-BE49-F238E27FC236}">
                <a16:creationId xmlns:a16="http://schemas.microsoft.com/office/drawing/2014/main" id="{BF443BF4-5B2D-4A09-82CB-6B45F0FA625E}"/>
              </a:ext>
            </a:extLst>
          </p:cNvPr>
          <p:cNvSpPr txBox="1"/>
          <p:nvPr/>
        </p:nvSpPr>
        <p:spPr>
          <a:xfrm>
            <a:off x="6265593" y="2667947"/>
            <a:ext cx="2141855" cy="2901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1300" b="1" kern="1200" dirty="0">
                <a:solidFill>
                  <a:srgbClr val="000000"/>
                </a:solidFill>
                <a:effectLst/>
                <a:latin typeface="Arial Narrow" panose="020B0606020202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기업 규모별 종사자</a:t>
            </a:r>
            <a:r>
              <a:rPr lang="ko-KR" altLang="en-US" sz="1300" b="1" dirty="0">
                <a:solidFill>
                  <a:srgbClr val="000000"/>
                </a:solidFill>
                <a:latin typeface="Arial Narrow" panose="020B0606020202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비율</a:t>
            </a:r>
            <a:r>
              <a:rPr lang="ko-KR" sz="1300" b="1" kern="120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Arial Narrow" panose="020B0606020202030204" pitchFamily="34" charset="0"/>
                <a:cs typeface="Times New Roman" panose="02020603050405020304" pitchFamily="18" charset="0"/>
              </a:rPr>
              <a:t> </a:t>
            </a:r>
            <a:endParaRPr lang="ko-KR" sz="13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59424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1359877"/>
            <a:ext cx="12192000" cy="5498124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de-CH" sz="2200"/>
          </a:p>
        </p:txBody>
      </p:sp>
      <p:pic>
        <p:nvPicPr>
          <p:cNvPr id="4" name="그림 10">
            <a:extLst>
              <a:ext uri="{FF2B5EF4-FFF2-40B4-BE49-F238E27FC236}">
                <a16:creationId xmlns:a16="http://schemas.microsoft.com/office/drawing/2014/main" id="{3104A713-B5C4-5D42-8DC2-A1051B85CF1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65832" y="2685717"/>
            <a:ext cx="4784279" cy="30701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74BAF1D-1F2A-6A4F-B653-F9A3C4B14A36}"/>
              </a:ext>
            </a:extLst>
          </p:cNvPr>
          <p:cNvSpPr txBox="1"/>
          <p:nvPr/>
        </p:nvSpPr>
        <p:spPr>
          <a:xfrm>
            <a:off x="642682" y="2221210"/>
            <a:ext cx="3480440" cy="430887"/>
          </a:xfrm>
          <a:prstGeom prst="rect">
            <a:avLst/>
          </a:prstGeom>
          <a:solidFill>
            <a:schemeClr val="accent5">
              <a:lumMod val="20000"/>
              <a:lumOff val="80000"/>
              <a:alpha val="71000"/>
            </a:schemeClr>
          </a:solidFill>
        </p:spPr>
        <p:txBody>
          <a:bodyPr wrap="none" rtlCol="0">
            <a:spAutoFit/>
          </a:bodyPr>
          <a:lstStyle>
            <a:defPPr>
              <a:defRPr lang="de-DE"/>
            </a:defPPr>
            <a:lvl1pPr>
              <a:defRPr kumimoji="1" sz="1500"/>
            </a:lvl1pPr>
          </a:lstStyle>
          <a:p>
            <a:r>
              <a:rPr lang="ko-KR" altLang="en-US" sz="2200" dirty="0">
                <a:latin typeface="Arial Narrow" panose="020B0606020202030204" pitchFamily="34" charset="0"/>
              </a:rPr>
              <a:t>산업별 해외시장 매출 비율</a:t>
            </a:r>
            <a:endParaRPr lang="ko-Kore-KR" altLang="en-US" sz="2200" dirty="0">
              <a:latin typeface="Arial Narrow" panose="020B0606020202030204" pitchFamily="34" charset="0"/>
            </a:endParaRPr>
          </a:p>
        </p:txBody>
      </p:sp>
      <p:pic>
        <p:nvPicPr>
          <p:cNvPr id="6" name="그림 19">
            <a:extLst>
              <a:ext uri="{FF2B5EF4-FFF2-40B4-BE49-F238E27FC236}">
                <a16:creationId xmlns:a16="http://schemas.microsoft.com/office/drawing/2014/main" id="{B792CE0C-9625-3747-A516-7A13E99D064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497804" y="2685443"/>
            <a:ext cx="4405484" cy="280697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51E406A-BF7C-F24C-83E4-92C8163005E7}"/>
              </a:ext>
            </a:extLst>
          </p:cNvPr>
          <p:cNvSpPr txBox="1"/>
          <p:nvPr/>
        </p:nvSpPr>
        <p:spPr>
          <a:xfrm>
            <a:off x="6497804" y="2214522"/>
            <a:ext cx="3480440" cy="430887"/>
          </a:xfrm>
          <a:prstGeom prst="rect">
            <a:avLst/>
          </a:prstGeom>
          <a:solidFill>
            <a:schemeClr val="accent5">
              <a:lumMod val="20000"/>
              <a:lumOff val="80000"/>
              <a:alpha val="71000"/>
            </a:schemeClr>
          </a:solidFill>
        </p:spPr>
        <p:txBody>
          <a:bodyPr wrap="none" rtlCol="0">
            <a:spAutoFit/>
          </a:bodyPr>
          <a:lstStyle/>
          <a:p>
            <a:r>
              <a:rPr kumimoji="1" lang="ko-KR" altLang="en-US" sz="2200" dirty="0">
                <a:latin typeface="Arial Narrow" panose="020B0606020202030204" pitchFamily="34" charset="0"/>
              </a:rPr>
              <a:t>경쟁력 우위의 지속적 유지</a:t>
            </a:r>
            <a:endParaRPr kumimoji="1" lang="ko-Kore-KR" altLang="en-US" sz="2200" dirty="0">
              <a:latin typeface="Arial Narrow" panose="020B060602020203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F511C00-DDD9-694A-87A0-8CB14034A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88" y="166785"/>
            <a:ext cx="10515600" cy="1325563"/>
          </a:xfrm>
        </p:spPr>
        <p:txBody>
          <a:bodyPr>
            <a:normAutofit/>
          </a:bodyPr>
          <a:lstStyle/>
          <a:p>
            <a:r>
              <a:rPr lang="ko-KR" altLang="en-US" sz="3500" b="1" dirty="0">
                <a:latin typeface="Arial Narrow" panose="020B0606020202030204" pitchFamily="34" charset="0"/>
              </a:rPr>
              <a:t>경제적 번영</a:t>
            </a:r>
            <a:r>
              <a:rPr lang="de-DE" sz="3500" b="1" dirty="0">
                <a:latin typeface="Arial Narrow" panose="020B0606020202030204" pitchFamily="34" charset="0"/>
              </a:rPr>
              <a:t>: </a:t>
            </a:r>
            <a:r>
              <a:rPr lang="ko-KR" altLang="en-US" sz="3500" b="1" dirty="0">
                <a:latin typeface="Arial Narrow" panose="020B0606020202030204" pitchFamily="34" charset="0"/>
              </a:rPr>
              <a:t>강한 중소기업이 핵심</a:t>
            </a:r>
            <a:endParaRPr lang="de-CH" sz="3500" b="1" dirty="0">
              <a:latin typeface="Arial Narrow" panose="020B060602020203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C5A5B024-41A7-4E7E-AA1E-68358E7FC92C}"/>
              </a:ext>
            </a:extLst>
          </p:cNvPr>
          <p:cNvSpPr txBox="1"/>
          <p:nvPr/>
        </p:nvSpPr>
        <p:spPr>
          <a:xfrm>
            <a:off x="1416683" y="2874645"/>
            <a:ext cx="960757" cy="1530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600" b="1" kern="100" dirty="0">
                <a:solidFill>
                  <a:srgbClr val="000000"/>
                </a:solidFill>
                <a:latin typeface="Arial Narrow" panose="020B0606020202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해외시장 매출 비율</a:t>
            </a:r>
            <a:r>
              <a:rPr lang="en-US" altLang="ko-KR" sz="600" b="1" kern="100" dirty="0">
                <a:solidFill>
                  <a:srgbClr val="000000"/>
                </a:solidFill>
                <a:latin typeface="Arial Narrow" panose="020B0606020202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: 0</a:t>
            </a:r>
            <a:endParaRPr lang="ko-KR" sz="6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8CF9C196-7291-45C4-B99B-91C7451EC882}"/>
              </a:ext>
            </a:extLst>
          </p:cNvPr>
          <p:cNvSpPr txBox="1"/>
          <p:nvPr/>
        </p:nvSpPr>
        <p:spPr>
          <a:xfrm>
            <a:off x="2420908" y="2879090"/>
            <a:ext cx="1124932" cy="1530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600" b="1" kern="100" dirty="0">
                <a:solidFill>
                  <a:srgbClr val="000000"/>
                </a:solidFill>
                <a:latin typeface="Arial Narrow" panose="020B0606020202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해외시장 매출 비율</a:t>
            </a:r>
            <a:r>
              <a:rPr lang="en-US" altLang="ko-KR" sz="600" b="1" kern="100" dirty="0">
                <a:solidFill>
                  <a:srgbClr val="000000"/>
                </a:solidFill>
                <a:latin typeface="Arial Narrow" panose="020B0606020202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: 0-33%</a:t>
            </a:r>
            <a:endParaRPr lang="ko-KR" sz="6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12" name="TextBox 6">
            <a:extLst>
              <a:ext uri="{FF2B5EF4-FFF2-40B4-BE49-F238E27FC236}">
                <a16:creationId xmlns:a16="http://schemas.microsoft.com/office/drawing/2014/main" id="{E045BAA6-5996-40AA-AC77-8BA6C06081D4}"/>
              </a:ext>
            </a:extLst>
          </p:cNvPr>
          <p:cNvSpPr txBox="1"/>
          <p:nvPr/>
        </p:nvSpPr>
        <p:spPr>
          <a:xfrm>
            <a:off x="3660230" y="2879090"/>
            <a:ext cx="1181010" cy="1530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600" b="1" kern="100" dirty="0">
                <a:solidFill>
                  <a:srgbClr val="000000"/>
                </a:solidFill>
                <a:latin typeface="Arial Narrow" panose="020B0606020202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해외시장 매출 비율</a:t>
            </a:r>
            <a:r>
              <a:rPr lang="en-US" altLang="ko-KR" sz="600" b="1" kern="100" dirty="0">
                <a:solidFill>
                  <a:srgbClr val="000000"/>
                </a:solidFill>
                <a:latin typeface="Arial Narrow" panose="020B0606020202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: 33% </a:t>
            </a:r>
            <a:r>
              <a:rPr lang="ko-KR" altLang="en-US" sz="600" b="1" kern="100" dirty="0">
                <a:solidFill>
                  <a:srgbClr val="000000"/>
                </a:solidFill>
                <a:latin typeface="Arial Narrow" panose="020B0606020202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이상</a:t>
            </a:r>
            <a:endParaRPr lang="ko-KR" sz="6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37D7B1A8-E4DC-47E1-B0E2-2D5ACBDA32F0}"/>
              </a:ext>
            </a:extLst>
          </p:cNvPr>
          <p:cNvSpPr txBox="1"/>
          <p:nvPr/>
        </p:nvSpPr>
        <p:spPr>
          <a:xfrm>
            <a:off x="1167235" y="4510405"/>
            <a:ext cx="157037" cy="1077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600" b="1" kern="100" dirty="0">
                <a:solidFill>
                  <a:srgbClr val="000000"/>
                </a:solidFill>
                <a:effectLst/>
                <a:latin typeface="Arial Narrow" panose="020B0606020202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첨단 </a:t>
            </a:r>
            <a:endParaRPr lang="en-US" altLang="ko-KR" sz="600" b="1" kern="100" dirty="0">
              <a:solidFill>
                <a:srgbClr val="000000"/>
              </a:solidFill>
              <a:effectLst/>
              <a:latin typeface="Arial Narrow" panose="020B0606020202030204" pitchFamily="34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600" b="1" kern="100" dirty="0">
                <a:solidFill>
                  <a:srgbClr val="000000"/>
                </a:solidFill>
                <a:latin typeface="Arial Narrow" panose="020B0606020202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산업</a:t>
            </a:r>
            <a:endParaRPr lang="ko-KR" sz="6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14" name="TextBox 6">
            <a:extLst>
              <a:ext uri="{FF2B5EF4-FFF2-40B4-BE49-F238E27FC236}">
                <a16:creationId xmlns:a16="http://schemas.microsoft.com/office/drawing/2014/main" id="{2F786E31-B651-46FC-8F31-D039A794E295}"/>
              </a:ext>
            </a:extLst>
          </p:cNvPr>
          <p:cNvSpPr txBox="1"/>
          <p:nvPr/>
        </p:nvSpPr>
        <p:spPr>
          <a:xfrm>
            <a:off x="1527915" y="4510405"/>
            <a:ext cx="157037" cy="1077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600" b="1" kern="100" dirty="0">
                <a:solidFill>
                  <a:srgbClr val="000000"/>
                </a:solidFill>
                <a:effectLst/>
                <a:latin typeface="Arial Narrow" panose="020B0606020202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정보</a:t>
            </a:r>
            <a:r>
              <a:rPr lang="en-US" altLang="ko-KR" sz="600" b="1" kern="100" dirty="0">
                <a:solidFill>
                  <a:srgbClr val="0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·</a:t>
            </a:r>
            <a:r>
              <a:rPr lang="ko-KR" altLang="en-US" sz="600" b="1" kern="100" dirty="0">
                <a:solidFill>
                  <a:srgbClr val="000000"/>
                </a:solidFill>
                <a:effectLst/>
                <a:latin typeface="Arial Narrow" panose="020B0606020202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통신</a:t>
            </a:r>
            <a:endParaRPr lang="ko-KR" sz="6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CB5FDAAC-DB26-42AF-A22C-2A505D762C96}"/>
              </a:ext>
            </a:extLst>
          </p:cNvPr>
          <p:cNvSpPr/>
          <p:nvPr/>
        </p:nvSpPr>
        <p:spPr>
          <a:xfrm>
            <a:off x="5974813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/>
              <a:t>·</a:t>
            </a:r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id="{F82B1495-9AB6-40C4-A04D-26C1A7D921F3}"/>
              </a:ext>
            </a:extLst>
          </p:cNvPr>
          <p:cNvSpPr txBox="1"/>
          <p:nvPr/>
        </p:nvSpPr>
        <p:spPr>
          <a:xfrm>
            <a:off x="1911585" y="4510405"/>
            <a:ext cx="157037" cy="1077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600" b="1" kern="100" dirty="0">
                <a:solidFill>
                  <a:srgbClr val="000000"/>
                </a:solidFill>
                <a:effectLst/>
                <a:latin typeface="Arial Narrow" panose="020B0606020202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전통</a:t>
            </a:r>
            <a:endParaRPr lang="en-US" altLang="ko-KR" sz="600" b="1" kern="100" dirty="0">
              <a:solidFill>
                <a:srgbClr val="000000"/>
              </a:solidFill>
              <a:latin typeface="Arial Narrow" panose="020B0606020202030204" pitchFamily="34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600" b="1" kern="100" dirty="0">
                <a:solidFill>
                  <a:srgbClr val="000000"/>
                </a:solidFill>
                <a:latin typeface="Arial Narrow" panose="020B0606020202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산업</a:t>
            </a:r>
            <a:endParaRPr lang="ko-KR" sz="6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16" name="TextBox 6">
            <a:extLst>
              <a:ext uri="{FF2B5EF4-FFF2-40B4-BE49-F238E27FC236}">
                <a16:creationId xmlns:a16="http://schemas.microsoft.com/office/drawing/2014/main" id="{A34BEF36-D00C-4AB5-9A7A-0FD271657293}"/>
              </a:ext>
            </a:extLst>
          </p:cNvPr>
          <p:cNvSpPr txBox="1"/>
          <p:nvPr/>
        </p:nvSpPr>
        <p:spPr>
          <a:xfrm>
            <a:off x="2304383" y="4510405"/>
            <a:ext cx="157037" cy="1077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600" b="1" kern="100" dirty="0">
                <a:solidFill>
                  <a:srgbClr val="000000"/>
                </a:solidFill>
                <a:effectLst/>
                <a:latin typeface="Arial Narrow" panose="020B0606020202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교통</a:t>
            </a:r>
            <a:endParaRPr lang="ko-KR" sz="6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17" name="TextBox 6">
            <a:extLst>
              <a:ext uri="{FF2B5EF4-FFF2-40B4-BE49-F238E27FC236}">
                <a16:creationId xmlns:a16="http://schemas.microsoft.com/office/drawing/2014/main" id="{91E443AB-9425-4D82-AE1E-CE0C3094F334}"/>
              </a:ext>
            </a:extLst>
          </p:cNvPr>
          <p:cNvSpPr txBox="1"/>
          <p:nvPr/>
        </p:nvSpPr>
        <p:spPr>
          <a:xfrm>
            <a:off x="2694080" y="4513580"/>
            <a:ext cx="157037" cy="1077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600" b="1" kern="100" dirty="0">
                <a:solidFill>
                  <a:srgbClr val="000000"/>
                </a:solidFill>
                <a:latin typeface="Arial Narrow" panose="020B0606020202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기업</a:t>
            </a:r>
            <a:endParaRPr lang="en-US" altLang="ko-KR" sz="600" b="1" kern="100" dirty="0">
              <a:solidFill>
                <a:srgbClr val="000000"/>
              </a:solidFill>
              <a:latin typeface="Arial Narrow" panose="020B0606020202030204" pitchFamily="34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600" b="1" kern="100" dirty="0">
                <a:solidFill>
                  <a:srgbClr val="000000"/>
                </a:solidFill>
                <a:effectLst/>
                <a:latin typeface="Arial Narrow" panose="020B0606020202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서비스</a:t>
            </a:r>
            <a:endParaRPr lang="ko-KR" sz="6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18" name="TextBox 6">
            <a:extLst>
              <a:ext uri="{FF2B5EF4-FFF2-40B4-BE49-F238E27FC236}">
                <a16:creationId xmlns:a16="http://schemas.microsoft.com/office/drawing/2014/main" id="{6AC979EA-0977-4F54-BC5B-7DF70A7E89A2}"/>
              </a:ext>
            </a:extLst>
          </p:cNvPr>
          <p:cNvSpPr txBox="1"/>
          <p:nvPr/>
        </p:nvSpPr>
        <p:spPr>
          <a:xfrm>
            <a:off x="3477455" y="4513580"/>
            <a:ext cx="157037" cy="1077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600" b="1" kern="100" dirty="0">
                <a:solidFill>
                  <a:srgbClr val="000000"/>
                </a:solidFill>
                <a:latin typeface="Arial Narrow" panose="020B0606020202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건설</a:t>
            </a:r>
            <a:endParaRPr lang="ko-KR" sz="6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19" name="TextBox 6">
            <a:extLst>
              <a:ext uri="{FF2B5EF4-FFF2-40B4-BE49-F238E27FC236}">
                <a16:creationId xmlns:a16="http://schemas.microsoft.com/office/drawing/2014/main" id="{E2A3F513-D5C4-4FCB-9F5F-8593C940961B}"/>
              </a:ext>
            </a:extLst>
          </p:cNvPr>
          <p:cNvSpPr txBox="1"/>
          <p:nvPr/>
        </p:nvSpPr>
        <p:spPr>
          <a:xfrm>
            <a:off x="3860245" y="4510404"/>
            <a:ext cx="157037" cy="124543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550" b="1" kern="100" dirty="0">
                <a:solidFill>
                  <a:srgbClr val="000000"/>
                </a:solidFill>
                <a:effectLst/>
                <a:latin typeface="Arial Narrow" panose="020B0606020202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접객</a:t>
            </a:r>
            <a:r>
              <a:rPr lang="en-US" altLang="ko-KR" sz="550" b="1" kern="100" dirty="0">
                <a:solidFill>
                  <a:srgbClr val="0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·</a:t>
            </a:r>
            <a:r>
              <a:rPr lang="ko-KR" altLang="en-US" sz="550" b="1" kern="100" dirty="0">
                <a:solidFill>
                  <a:srgbClr val="0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오락</a:t>
            </a:r>
            <a:r>
              <a:rPr lang="en-US" altLang="ko-KR" sz="550" b="1" kern="100" dirty="0">
                <a:solidFill>
                  <a:srgbClr val="0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·</a:t>
            </a:r>
            <a:r>
              <a:rPr lang="ko-KR" altLang="en-US" sz="550" b="1" kern="100" dirty="0">
                <a:solidFill>
                  <a:srgbClr val="000000"/>
                </a:solidFill>
                <a:effectLst/>
                <a:latin typeface="Arial Narrow" panose="020B0606020202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개인서비스</a:t>
            </a:r>
            <a:r>
              <a:rPr lang="ko-KR" altLang="en-US" sz="550" b="1" kern="10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업</a:t>
            </a:r>
            <a:endParaRPr lang="ko-KR" sz="550" b="1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20" name="TextBox 6">
            <a:extLst>
              <a:ext uri="{FF2B5EF4-FFF2-40B4-BE49-F238E27FC236}">
                <a16:creationId xmlns:a16="http://schemas.microsoft.com/office/drawing/2014/main" id="{9B34B2A4-1225-4FD5-8BBD-E35A2A69DD52}"/>
              </a:ext>
            </a:extLst>
          </p:cNvPr>
          <p:cNvSpPr txBox="1"/>
          <p:nvPr/>
        </p:nvSpPr>
        <p:spPr>
          <a:xfrm>
            <a:off x="4228145" y="4513580"/>
            <a:ext cx="157037" cy="1077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600" b="1" kern="100" dirty="0">
                <a:solidFill>
                  <a:srgbClr val="000000"/>
                </a:solidFill>
                <a:effectLst/>
                <a:latin typeface="Arial Narrow" panose="020B0606020202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의료</a:t>
            </a:r>
            <a:r>
              <a:rPr lang="en-US" altLang="ko-KR" sz="600" b="1" kern="100" dirty="0">
                <a:solidFill>
                  <a:srgbClr val="0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·</a:t>
            </a:r>
            <a:r>
              <a:rPr lang="ko-KR" altLang="en-US" sz="600" b="1" kern="100" dirty="0">
                <a:solidFill>
                  <a:srgbClr val="0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사회복지</a:t>
            </a:r>
            <a:r>
              <a:rPr lang="en-US" altLang="ko-KR" sz="600" b="1" kern="100" dirty="0">
                <a:solidFill>
                  <a:srgbClr val="0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·</a:t>
            </a:r>
            <a:r>
              <a:rPr lang="ko-KR" altLang="en-US" sz="600" b="1" kern="100" dirty="0">
                <a:solidFill>
                  <a:srgbClr val="0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교육</a:t>
            </a:r>
            <a:endParaRPr lang="en-US" altLang="ko-KR" sz="600" b="1" kern="100" dirty="0">
              <a:solidFill>
                <a:srgbClr val="00000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TextBox 6">
            <a:extLst>
              <a:ext uri="{FF2B5EF4-FFF2-40B4-BE49-F238E27FC236}">
                <a16:creationId xmlns:a16="http://schemas.microsoft.com/office/drawing/2014/main" id="{60BCD2D0-5525-4E96-AFD2-197550E81C6F}"/>
              </a:ext>
            </a:extLst>
          </p:cNvPr>
          <p:cNvSpPr txBox="1"/>
          <p:nvPr/>
        </p:nvSpPr>
        <p:spPr>
          <a:xfrm>
            <a:off x="4997393" y="4540885"/>
            <a:ext cx="157037" cy="1077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600" b="1" kern="10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전체</a:t>
            </a:r>
            <a:endParaRPr lang="en-US" altLang="ko-KR" sz="600" b="1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600" b="1" kern="1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중소기업</a:t>
            </a:r>
            <a:endParaRPr lang="ko-KR" sz="600" b="1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22" name="TextBox 6">
            <a:extLst>
              <a:ext uri="{FF2B5EF4-FFF2-40B4-BE49-F238E27FC236}">
                <a16:creationId xmlns:a16="http://schemas.microsoft.com/office/drawing/2014/main" id="{759366B8-A53D-4BA6-8E6C-1CC6F561B050}"/>
              </a:ext>
            </a:extLst>
          </p:cNvPr>
          <p:cNvSpPr txBox="1"/>
          <p:nvPr/>
        </p:nvSpPr>
        <p:spPr>
          <a:xfrm>
            <a:off x="3092831" y="4509769"/>
            <a:ext cx="157037" cy="1077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600" b="1" kern="100" dirty="0">
                <a:solidFill>
                  <a:srgbClr val="000000"/>
                </a:solidFill>
                <a:latin typeface="Arial Narrow" panose="020B0606020202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교역</a:t>
            </a:r>
            <a:r>
              <a:rPr lang="en-US" altLang="ko-KR" sz="600" b="1" kern="100" dirty="0">
                <a:solidFill>
                  <a:srgbClr val="0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·</a:t>
            </a: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600" b="1" kern="100" dirty="0">
                <a:solidFill>
                  <a:srgbClr val="000000"/>
                </a:solidFill>
                <a:latin typeface="Arial Narrow" panose="020B0606020202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영업</a:t>
            </a:r>
            <a:endParaRPr lang="ko-KR" sz="6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23" name="TextBox 6">
            <a:extLst>
              <a:ext uri="{FF2B5EF4-FFF2-40B4-BE49-F238E27FC236}">
                <a16:creationId xmlns:a16="http://schemas.microsoft.com/office/drawing/2014/main" id="{0666114A-405C-49F4-AA70-8517E1727002}"/>
              </a:ext>
            </a:extLst>
          </p:cNvPr>
          <p:cNvSpPr txBox="1"/>
          <p:nvPr/>
        </p:nvSpPr>
        <p:spPr>
          <a:xfrm>
            <a:off x="6857990" y="3905416"/>
            <a:ext cx="1291599" cy="69706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sz="800" b="1" kern="1200" dirty="0">
                <a:solidFill>
                  <a:srgbClr val="000000"/>
                </a:solidFill>
                <a:effectLst/>
                <a:latin typeface="Arial Narrow" panose="020B0606020202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경</a:t>
            </a:r>
            <a:r>
              <a:rPr lang="ko-KR" altLang="en-US" sz="800" b="1" dirty="0">
                <a:solidFill>
                  <a:srgbClr val="000000"/>
                </a:solidFill>
                <a:latin typeface="Arial Narrow" panose="020B0606020202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쟁력 수준이 양호 또는 우수한 기업</a:t>
            </a:r>
            <a:r>
              <a:rPr lang="en-US" altLang="ko-KR" sz="800" b="1" dirty="0">
                <a:solidFill>
                  <a:srgbClr val="000000"/>
                </a:solidFill>
                <a:latin typeface="Arial Narrow" panose="020B0606020202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:   </a:t>
            </a: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200" b="1" dirty="0">
                <a:solidFill>
                  <a:srgbClr val="000000"/>
                </a:solidFill>
                <a:latin typeface="Arial Narrow" panose="020B0606020202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85%</a:t>
            </a:r>
            <a:endParaRPr lang="ko-KR" sz="1200" b="1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25" name="TextBox 6">
            <a:extLst>
              <a:ext uri="{FF2B5EF4-FFF2-40B4-BE49-F238E27FC236}">
                <a16:creationId xmlns:a16="http://schemas.microsoft.com/office/drawing/2014/main" id="{49753CAC-437B-4D0F-B73E-FA254E541C8A}"/>
              </a:ext>
            </a:extLst>
          </p:cNvPr>
          <p:cNvSpPr txBox="1"/>
          <p:nvPr/>
        </p:nvSpPr>
        <p:spPr>
          <a:xfrm>
            <a:off x="9479280" y="3332834"/>
            <a:ext cx="1546860" cy="69706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ko-KR" altLang="en-US" sz="700" b="1" dirty="0">
                <a:solidFill>
                  <a:srgbClr val="0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추가 경쟁력 확보가 요구되는 기업</a:t>
            </a:r>
            <a:endParaRPr lang="en-US" altLang="ko-KR" sz="700" b="1" dirty="0">
              <a:solidFill>
                <a:srgbClr val="00000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700" b="1" dirty="0">
                <a:solidFill>
                  <a:srgbClr val="0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</a:t>
            </a:r>
            <a:r>
              <a:rPr lang="en-US" altLang="ko-KR" sz="1200" b="1" dirty="0">
                <a:solidFill>
                  <a:srgbClr val="0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67%</a:t>
            </a:r>
            <a:endParaRPr lang="ko-KR" altLang="ko-KR" sz="1200" b="1" kern="100" dirty="0">
              <a:latin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107000"/>
              </a:lnSpc>
              <a:spcAft>
                <a:spcPts val="800"/>
              </a:spcAft>
            </a:pPr>
            <a:endParaRPr lang="ko-KR" sz="7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29022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CF900DDC-BF9C-AA49-BB8A-D4567272F431}"/>
              </a:ext>
            </a:extLst>
          </p:cNvPr>
          <p:cNvSpPr txBox="1">
            <a:spLocks/>
          </p:cNvSpPr>
          <p:nvPr/>
        </p:nvSpPr>
        <p:spPr>
          <a:xfrm>
            <a:off x="6483094" y="166122"/>
            <a:ext cx="5518405" cy="14540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ko-KR" altLang="en-US" sz="3300" b="1" kern="1200" dirty="0">
                <a:solidFill>
                  <a:srgbClr val="000000"/>
                </a:solidFill>
                <a:latin typeface="Arial Narrow" panose="020B0606020202030204" pitchFamily="34" charset="0"/>
              </a:rPr>
              <a:t>경제적 번영</a:t>
            </a:r>
            <a:r>
              <a:rPr lang="en-US" sz="3300" b="1" kern="1200" dirty="0">
                <a:solidFill>
                  <a:srgbClr val="000000"/>
                </a:solidFill>
                <a:latin typeface="Arial Narrow" panose="020B0606020202030204" pitchFamily="34" charset="0"/>
              </a:rPr>
              <a:t>:</a:t>
            </a:r>
            <a:br>
              <a:rPr lang="en-US" sz="3300" b="1" kern="1200" dirty="0">
                <a:solidFill>
                  <a:srgbClr val="000000"/>
                </a:solidFill>
                <a:latin typeface="Arial Narrow" panose="020B0606020202030204" pitchFamily="34" charset="0"/>
              </a:rPr>
            </a:br>
            <a:r>
              <a:rPr lang="ko-KR" altLang="en-US" sz="2800" b="1" kern="1200" dirty="0">
                <a:solidFill>
                  <a:srgbClr val="000000"/>
                </a:solidFill>
                <a:latin typeface="Arial Narrow" panose="020B0606020202030204" pitchFamily="34" charset="0"/>
              </a:rPr>
              <a:t>이민자 출신 인재의 잠재력 극대화</a:t>
            </a:r>
            <a:endParaRPr lang="en-US" sz="2800" b="1" kern="12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pic>
        <p:nvPicPr>
          <p:cNvPr id="9" name="그림 8" descr="사람, 남자, 실내, 정장이(가) 표시된 사진&#10;&#10;자동 생성된 설명">
            <a:extLst>
              <a:ext uri="{FF2B5EF4-FFF2-40B4-BE49-F238E27FC236}">
                <a16:creationId xmlns:a16="http://schemas.microsoft.com/office/drawing/2014/main" id="{0E0F0D76-74F0-714D-B96A-A6E7B5087DD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24" r="5369" b="-5"/>
          <a:stretch/>
        </p:blipFill>
        <p:spPr>
          <a:xfrm>
            <a:off x="20" y="4310923"/>
            <a:ext cx="3083422" cy="2547077"/>
          </a:xfrm>
          <a:custGeom>
            <a:avLst/>
            <a:gdLst/>
            <a:ahLst/>
            <a:cxnLst/>
            <a:rect l="l" t="t" r="r" b="b"/>
            <a:pathLst>
              <a:path w="3083442" h="2547077">
                <a:moveTo>
                  <a:pt x="1464476" y="0"/>
                </a:moveTo>
                <a:cubicBezTo>
                  <a:pt x="2358607" y="0"/>
                  <a:pt x="3083442" y="724836"/>
                  <a:pt x="3083442" y="1618966"/>
                </a:cubicBezTo>
                <a:cubicBezTo>
                  <a:pt x="3083442" y="1954265"/>
                  <a:pt x="2981512" y="2265757"/>
                  <a:pt x="2806948" y="2524145"/>
                </a:cubicBezTo>
                <a:lnTo>
                  <a:pt x="2789800" y="2547077"/>
                </a:lnTo>
                <a:lnTo>
                  <a:pt x="139152" y="2547077"/>
                </a:lnTo>
                <a:lnTo>
                  <a:pt x="122004" y="2524145"/>
                </a:lnTo>
                <a:cubicBezTo>
                  <a:pt x="92910" y="2481081"/>
                  <a:pt x="65834" y="2436541"/>
                  <a:pt x="40911" y="2390661"/>
                </a:cubicBezTo>
                <a:lnTo>
                  <a:pt x="0" y="2305737"/>
                </a:lnTo>
                <a:lnTo>
                  <a:pt x="0" y="932195"/>
                </a:lnTo>
                <a:lnTo>
                  <a:pt x="40911" y="847271"/>
                </a:lnTo>
                <a:cubicBezTo>
                  <a:pt x="315065" y="342598"/>
                  <a:pt x="849762" y="0"/>
                  <a:pt x="1464476" y="0"/>
                </a:cubicBezTo>
                <a:close/>
              </a:path>
            </a:pathLst>
          </a:custGeom>
          <a:effectLst>
            <a:softEdge rad="0"/>
          </a:effectLst>
        </p:spPr>
      </p:pic>
      <p:pic>
        <p:nvPicPr>
          <p:cNvPr id="4" name="그림 3" descr="사람, 남자, 쥐고있는, 보는이(가) 표시된 사진&#10;&#10;자동 생성된 설명">
            <a:extLst>
              <a:ext uri="{FF2B5EF4-FFF2-40B4-BE49-F238E27FC236}">
                <a16:creationId xmlns:a16="http://schemas.microsoft.com/office/drawing/2014/main" id="{5703F497-6CA2-E742-977B-C6EA6EB68A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500"/>
          <a:stretch/>
        </p:blipFill>
        <p:spPr>
          <a:xfrm>
            <a:off x="3493726" y="2890378"/>
            <a:ext cx="2555402" cy="2555402"/>
          </a:xfrm>
          <a:custGeom>
            <a:avLst/>
            <a:gdLst/>
            <a:ahLst/>
            <a:cxnLst/>
            <a:rect l="l" t="t" r="r" b="b"/>
            <a:pathLst>
              <a:path w="6057610" h="6057610">
                <a:moveTo>
                  <a:pt x="3028805" y="0"/>
                </a:moveTo>
                <a:cubicBezTo>
                  <a:pt x="4701568" y="0"/>
                  <a:pt x="6057610" y="1356042"/>
                  <a:pt x="6057610" y="3028805"/>
                </a:cubicBezTo>
                <a:cubicBezTo>
                  <a:pt x="6057610" y="4701568"/>
                  <a:pt x="4701568" y="6057610"/>
                  <a:pt x="3028805" y="6057610"/>
                </a:cubicBezTo>
                <a:cubicBezTo>
                  <a:pt x="1356042" y="6057610"/>
                  <a:pt x="0" y="4701568"/>
                  <a:pt x="0" y="3028805"/>
                </a:cubicBezTo>
                <a:cubicBezTo>
                  <a:pt x="0" y="1356042"/>
                  <a:pt x="1356042" y="0"/>
                  <a:pt x="3028805" y="0"/>
                </a:cubicBezTo>
                <a:close/>
              </a:path>
            </a:pathLst>
          </a:custGeom>
          <a:effectLst>
            <a:softEdge rad="0"/>
          </a:effectLst>
        </p:spPr>
      </p:pic>
      <p:pic>
        <p:nvPicPr>
          <p:cNvPr id="60" name="그림 59" descr="사람, 남자, 넥타이, 착용이(가) 표시된 사진&#10;&#10;자동 생성된 설명">
            <a:extLst>
              <a:ext uri="{FF2B5EF4-FFF2-40B4-BE49-F238E27FC236}">
                <a16:creationId xmlns:a16="http://schemas.microsoft.com/office/drawing/2014/main" id="{A78694F6-E1F5-C246-B7B3-E04DE527A62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2" r="10112"/>
          <a:stretch/>
        </p:blipFill>
        <p:spPr>
          <a:xfrm>
            <a:off x="1" y="-1"/>
            <a:ext cx="3943111" cy="3318096"/>
          </a:xfrm>
          <a:custGeom>
            <a:avLst/>
            <a:gdLst/>
            <a:ahLst/>
            <a:cxnLst/>
            <a:rect l="l" t="t" r="r" b="b"/>
            <a:pathLst>
              <a:path w="3943111" h="3318096">
                <a:moveTo>
                  <a:pt x="73119" y="0"/>
                </a:moveTo>
                <a:lnTo>
                  <a:pt x="3572026" y="0"/>
                </a:lnTo>
                <a:lnTo>
                  <a:pt x="3580957" y="11944"/>
                </a:lnTo>
                <a:cubicBezTo>
                  <a:pt x="3809602" y="350384"/>
                  <a:pt x="3943111" y="758379"/>
                  <a:pt x="3943111" y="1197557"/>
                </a:cubicBezTo>
                <a:cubicBezTo>
                  <a:pt x="3943111" y="2368699"/>
                  <a:pt x="2993714" y="3318096"/>
                  <a:pt x="1822572" y="3318096"/>
                </a:cubicBezTo>
                <a:cubicBezTo>
                  <a:pt x="1090609" y="3318096"/>
                  <a:pt x="445264" y="2947238"/>
                  <a:pt x="64188" y="2383171"/>
                </a:cubicBezTo>
                <a:lnTo>
                  <a:pt x="0" y="2277515"/>
                </a:lnTo>
                <a:lnTo>
                  <a:pt x="0" y="117600"/>
                </a:lnTo>
                <a:lnTo>
                  <a:pt x="64188" y="11944"/>
                </a:lnTo>
                <a:close/>
              </a:path>
            </a:pathLst>
          </a:custGeom>
          <a:effectLst>
            <a:softEdge rad="0"/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59392" y="1802911"/>
            <a:ext cx="5732588" cy="4593737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ko-KR" altLang="en-US" sz="2200" dirty="0">
                <a:solidFill>
                  <a:srgbClr val="000000"/>
                </a:solidFill>
                <a:latin typeface="Arial Narrow" panose="020B0606020202030204" pitchFamily="34" charset="0"/>
              </a:rPr>
              <a:t>스위스 </a:t>
            </a:r>
            <a:r>
              <a:rPr lang="en-US" altLang="ko-KR" sz="2200" dirty="0">
                <a:solidFill>
                  <a:srgbClr val="000000"/>
                </a:solidFill>
                <a:latin typeface="Arial Narrow" panose="020B0606020202030204" pitchFamily="34" charset="0"/>
              </a:rPr>
              <a:t>50</a:t>
            </a:r>
            <a:r>
              <a:rPr lang="ko-KR" altLang="en-US" sz="2200" dirty="0">
                <a:solidFill>
                  <a:srgbClr val="000000"/>
                </a:solidFill>
                <a:latin typeface="Arial Narrow" panose="020B0606020202030204" pitchFamily="34" charset="0"/>
              </a:rPr>
              <a:t>대 기업에서 외국인이 </a:t>
            </a:r>
            <a:r>
              <a:rPr lang="en-US" altLang="ko-KR" sz="2200" dirty="0">
                <a:solidFill>
                  <a:srgbClr val="000000"/>
                </a:solidFill>
                <a:latin typeface="Arial Narrow" panose="020B0606020202030204" pitchFamily="34" charset="0"/>
              </a:rPr>
              <a:t>CEO</a:t>
            </a:r>
            <a:r>
              <a:rPr lang="ko-KR" altLang="en-US" sz="2200" dirty="0">
                <a:solidFill>
                  <a:srgbClr val="000000"/>
                </a:solidFill>
                <a:latin typeface="Arial Narrow" panose="020B0606020202030204" pitchFamily="34" charset="0"/>
              </a:rPr>
              <a:t>의</a:t>
            </a:r>
            <a:r>
              <a:rPr lang="en-US" altLang="ko-KR" sz="2200" dirty="0">
                <a:solidFill>
                  <a:srgbClr val="000000"/>
                </a:solidFill>
                <a:latin typeface="Arial Narrow" panose="020B0606020202030204" pitchFamily="34" charset="0"/>
              </a:rPr>
              <a:t> 52%</a:t>
            </a:r>
            <a:r>
              <a:rPr lang="ko-KR" altLang="en-US" sz="2200" dirty="0">
                <a:solidFill>
                  <a:srgbClr val="000000"/>
                </a:solidFill>
                <a:latin typeface="Arial Narrow" panose="020B0606020202030204" pitchFamily="34" charset="0"/>
              </a:rPr>
              <a:t>를 차지</a:t>
            </a:r>
            <a:endParaRPr lang="en-US" sz="22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marL="0"/>
            <a:endParaRPr lang="en-US" sz="22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r>
              <a:rPr kumimoji="1" lang="en-US" altLang="ko-Kore-KR" sz="2200" dirty="0">
                <a:solidFill>
                  <a:srgbClr val="000000"/>
                </a:solidFill>
                <a:latin typeface="Arial Narrow" panose="020B0606020202030204" pitchFamily="34" charset="0"/>
              </a:rPr>
              <a:t>2000-2018</a:t>
            </a:r>
            <a:r>
              <a:rPr kumimoji="1" lang="ko-KR" altLang="en-US" sz="2200" dirty="0">
                <a:solidFill>
                  <a:srgbClr val="000000"/>
                </a:solidFill>
                <a:latin typeface="Arial Narrow" panose="020B0606020202030204" pitchFamily="34" charset="0"/>
              </a:rPr>
              <a:t>까지 연간 </a:t>
            </a:r>
            <a:r>
              <a:rPr kumimoji="1" lang="en-US" altLang="ko-KR" sz="2200" dirty="0">
                <a:solidFill>
                  <a:srgbClr val="000000"/>
                </a:solidFill>
                <a:latin typeface="Arial Narrow" panose="020B0606020202030204" pitchFamily="34" charset="0"/>
              </a:rPr>
              <a:t>40,000-60,000</a:t>
            </a:r>
            <a:r>
              <a:rPr kumimoji="1" lang="ko-KR" altLang="en-US" sz="2200" dirty="0">
                <a:solidFill>
                  <a:srgbClr val="000000"/>
                </a:solidFill>
                <a:latin typeface="Arial Narrow" panose="020B0606020202030204" pitchFamily="34" charset="0"/>
              </a:rPr>
              <a:t>명의</a:t>
            </a:r>
            <a:r>
              <a:rPr kumimoji="1" lang="en-US" altLang="ko-KR" sz="22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  <a:r>
              <a:rPr kumimoji="1" lang="ko-KR" altLang="en-US" sz="2200" dirty="0">
                <a:solidFill>
                  <a:srgbClr val="000000"/>
                </a:solidFill>
                <a:latin typeface="Arial Narrow" panose="020B0606020202030204" pitchFamily="34" charset="0"/>
              </a:rPr>
              <a:t>스위스 거주 외국인이 스위스 시민권 취득</a:t>
            </a:r>
            <a:endParaRPr kumimoji="1" lang="en-US" altLang="ko-Kore-KR" sz="22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marL="0" indent="0">
              <a:buNone/>
            </a:pPr>
            <a:endParaRPr kumimoji="1" lang="en-US" altLang="ko-Kore-KR" sz="22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r>
              <a:rPr lang="ko-KR" altLang="en-US" sz="2200" dirty="0">
                <a:solidFill>
                  <a:srgbClr val="000000"/>
                </a:solidFill>
                <a:latin typeface="Arial Narrow" panose="020B0606020202030204" pitchFamily="34" charset="0"/>
              </a:rPr>
              <a:t>스위스 거주자 중 외국 국적자가 </a:t>
            </a:r>
            <a:r>
              <a:rPr lang="en-US" altLang="ko-KR" sz="2200" dirty="0">
                <a:solidFill>
                  <a:srgbClr val="000000"/>
                </a:solidFill>
                <a:latin typeface="Arial Narrow" panose="020B0606020202030204" pitchFamily="34" charset="0"/>
              </a:rPr>
              <a:t>25%</a:t>
            </a:r>
            <a:r>
              <a:rPr lang="ko-KR" altLang="en-US" sz="2200" dirty="0">
                <a:solidFill>
                  <a:srgbClr val="000000"/>
                </a:solidFill>
                <a:latin typeface="Arial Narrow" panose="020B0606020202030204" pitchFamily="34" charset="0"/>
              </a:rPr>
              <a:t>를 차지</a:t>
            </a:r>
            <a:endParaRPr lang="en-US" sz="22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endParaRPr lang="en-US" sz="22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r>
              <a:rPr lang="ko-KR" altLang="en-US" sz="2200" dirty="0">
                <a:solidFill>
                  <a:srgbClr val="000000"/>
                </a:solidFill>
                <a:latin typeface="Arial Narrow" panose="020B0606020202030204" pitchFamily="34" charset="0"/>
              </a:rPr>
              <a:t>스위스 주요 대학에서의 외국인 비중은 학생이 </a:t>
            </a:r>
            <a:r>
              <a:rPr lang="en-US" altLang="ko-KR" sz="2200" dirty="0">
                <a:solidFill>
                  <a:srgbClr val="000000"/>
                </a:solidFill>
                <a:latin typeface="Arial Narrow" panose="020B0606020202030204" pitchFamily="34" charset="0"/>
              </a:rPr>
              <a:t>20-50%, </a:t>
            </a:r>
            <a:r>
              <a:rPr lang="ko-KR" altLang="en-US" sz="2200" dirty="0">
                <a:solidFill>
                  <a:srgbClr val="000000"/>
                </a:solidFill>
                <a:latin typeface="Arial Narrow" panose="020B0606020202030204" pitchFamily="34" charset="0"/>
              </a:rPr>
              <a:t>교수는 </a:t>
            </a:r>
            <a:r>
              <a:rPr lang="en-US" altLang="ko-KR" sz="2200" dirty="0">
                <a:solidFill>
                  <a:srgbClr val="000000"/>
                </a:solidFill>
                <a:latin typeface="Arial Narrow" panose="020B0606020202030204" pitchFamily="34" charset="0"/>
              </a:rPr>
              <a:t>30-50%, </a:t>
            </a:r>
            <a:r>
              <a:rPr lang="ko-KR" altLang="en-US" sz="2200" dirty="0">
                <a:solidFill>
                  <a:srgbClr val="000000"/>
                </a:solidFill>
                <a:latin typeface="Arial Narrow" panose="020B0606020202030204" pitchFamily="34" charset="0"/>
              </a:rPr>
              <a:t>연구원은 </a:t>
            </a:r>
            <a:r>
              <a:rPr lang="en-US" altLang="ko-KR" sz="2200" dirty="0">
                <a:solidFill>
                  <a:srgbClr val="000000"/>
                </a:solidFill>
                <a:latin typeface="Arial Narrow" panose="020B0606020202030204" pitchFamily="34" charset="0"/>
              </a:rPr>
              <a:t>60% </a:t>
            </a:r>
            <a:r>
              <a:rPr lang="ko-KR" altLang="en-US" sz="2200" dirty="0">
                <a:solidFill>
                  <a:srgbClr val="000000"/>
                </a:solidFill>
                <a:latin typeface="Arial Narrow" panose="020B0606020202030204" pitchFamily="34" charset="0"/>
              </a:rPr>
              <a:t>가까이 차지</a:t>
            </a:r>
            <a:endParaRPr lang="en-US" sz="22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49106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실내, 사람, 남자, 테이블이(가) 표시된 사진&#10;&#10;자동 생성된 설명">
            <a:extLst>
              <a:ext uri="{FF2B5EF4-FFF2-40B4-BE49-F238E27FC236}">
                <a16:creationId xmlns:a16="http://schemas.microsoft.com/office/drawing/2014/main" id="{EE00ED8C-DA86-5649-9746-80129BE283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59"/>
          <a:stretch/>
        </p:blipFill>
        <p:spPr>
          <a:xfrm>
            <a:off x="-1" y="10"/>
            <a:ext cx="12192001" cy="4302359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17D8BCC-D6C9-C049-8F3F-5FB67CDE0481}"/>
              </a:ext>
            </a:extLst>
          </p:cNvPr>
          <p:cNvSpPr txBox="1">
            <a:spLocks/>
          </p:cNvSpPr>
          <p:nvPr/>
        </p:nvSpPr>
        <p:spPr>
          <a:xfrm>
            <a:off x="202834" y="4662548"/>
            <a:ext cx="5021782" cy="16923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ko-KR" altLang="en-US" sz="3400" b="1" dirty="0">
                <a:solidFill>
                  <a:srgbClr val="000000"/>
                </a:solidFill>
                <a:latin typeface="Arial Narrow" panose="020B0606020202030204" pitchFamily="34" charset="0"/>
              </a:rPr>
              <a:t>경제적 번영</a:t>
            </a:r>
            <a:r>
              <a:rPr lang="en-US" sz="3400" b="1" dirty="0">
                <a:solidFill>
                  <a:srgbClr val="000000"/>
                </a:solidFill>
                <a:latin typeface="Arial Narrow" panose="020B0606020202030204" pitchFamily="34" charset="0"/>
              </a:rPr>
              <a:t>:</a:t>
            </a:r>
            <a:br>
              <a:rPr lang="en-US" sz="3400" b="1" dirty="0">
                <a:solidFill>
                  <a:srgbClr val="000000"/>
                </a:solidFill>
                <a:latin typeface="Arial Narrow" panose="020B0606020202030204" pitchFamily="34" charset="0"/>
              </a:rPr>
            </a:br>
            <a:r>
              <a:rPr lang="ko-KR" altLang="en-US" sz="3400" b="1" dirty="0">
                <a:solidFill>
                  <a:srgbClr val="000000"/>
                </a:solidFill>
                <a:latin typeface="Arial Narrow" panose="020B0606020202030204" pitchFamily="34" charset="0"/>
              </a:rPr>
              <a:t>교육 </a:t>
            </a:r>
            <a:r>
              <a:rPr lang="en-US" altLang="ko-KR" sz="3400" b="1" dirty="0">
                <a:solidFill>
                  <a:srgbClr val="000000"/>
                </a:solidFill>
                <a:latin typeface="Arial Narrow" panose="020B0606020202030204" pitchFamily="34" charset="0"/>
              </a:rPr>
              <a:t>· R&amp;D</a:t>
            </a:r>
            <a:r>
              <a:rPr lang="ko-KR" altLang="en-US" sz="3400" b="1" dirty="0">
                <a:solidFill>
                  <a:srgbClr val="000000"/>
                </a:solidFill>
                <a:latin typeface="Arial Narrow" panose="020B0606020202030204" pitchFamily="34" charset="0"/>
              </a:rPr>
              <a:t> 투자</a:t>
            </a:r>
            <a:endParaRPr lang="en-US" sz="3400" b="1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70314" y="4563422"/>
            <a:ext cx="6217015" cy="2575932"/>
          </a:xfr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r>
              <a:rPr lang="ko-KR" altLang="en-US" sz="2000" dirty="0">
                <a:solidFill>
                  <a:srgbClr val="000000"/>
                </a:solidFill>
                <a:latin typeface="Arial Narrow" panose="020B0606020202030204" pitchFamily="34" charset="0"/>
              </a:rPr>
              <a:t>교육부문 지출</a:t>
            </a:r>
            <a:r>
              <a:rPr lang="en-US" sz="2000" dirty="0">
                <a:solidFill>
                  <a:srgbClr val="000000"/>
                </a:solidFill>
                <a:latin typeface="Arial Narrow" panose="020B0606020202030204" pitchFamily="34" charset="0"/>
              </a:rPr>
              <a:t>: GDP</a:t>
            </a:r>
            <a:r>
              <a:rPr lang="ko-KR" altLang="en-US" sz="2000" dirty="0">
                <a:solidFill>
                  <a:srgbClr val="000000"/>
                </a:solidFill>
                <a:latin typeface="Arial Narrow" panose="020B0606020202030204" pitchFamily="34" charset="0"/>
              </a:rPr>
              <a:t>의 </a:t>
            </a:r>
            <a:r>
              <a:rPr lang="en-US" altLang="ko-KR" sz="2000" dirty="0">
                <a:solidFill>
                  <a:srgbClr val="000000"/>
                </a:solidFill>
                <a:latin typeface="Arial Narrow" panose="020B0606020202030204" pitchFamily="34" charset="0"/>
              </a:rPr>
              <a:t>5%</a:t>
            </a:r>
            <a:endParaRPr lang="en-US" sz="20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Arial Narrow" panose="020B0606020202030204" pitchFamily="34" charset="0"/>
              </a:rPr>
              <a:t>‘2017 R&amp;D </a:t>
            </a:r>
            <a:r>
              <a:rPr lang="ko-KR" altLang="en-US" sz="2000" dirty="0">
                <a:solidFill>
                  <a:srgbClr val="000000"/>
                </a:solidFill>
                <a:latin typeface="Arial Narrow" panose="020B0606020202030204" pitchFamily="34" charset="0"/>
              </a:rPr>
              <a:t>지출</a:t>
            </a:r>
            <a:r>
              <a:rPr lang="en-US" altLang="ko-KR" sz="2000" dirty="0">
                <a:solidFill>
                  <a:srgbClr val="000000"/>
                </a:solidFill>
                <a:latin typeface="Arial Narrow" panose="020B0606020202030204" pitchFamily="34" charset="0"/>
              </a:rPr>
              <a:t>: </a:t>
            </a:r>
          </a:p>
          <a:p>
            <a:r>
              <a:rPr lang="en-US" sz="2000" dirty="0">
                <a:solidFill>
                  <a:srgbClr val="000000"/>
                </a:solidFill>
                <a:latin typeface="Arial Narrow" panose="020B0606020202030204" pitchFamily="34" charset="0"/>
              </a:rPr>
              <a:t>- GDP</a:t>
            </a:r>
            <a:r>
              <a:rPr lang="ko-KR" altLang="en-US" sz="2000" dirty="0">
                <a:solidFill>
                  <a:srgbClr val="000000"/>
                </a:solidFill>
                <a:latin typeface="Arial Narrow" panose="020B0606020202030204" pitchFamily="34" charset="0"/>
              </a:rPr>
              <a:t>의 </a:t>
            </a:r>
            <a:r>
              <a:rPr lang="en-US" altLang="ko-KR" sz="2000" dirty="0">
                <a:solidFill>
                  <a:srgbClr val="000000"/>
                </a:solidFill>
                <a:latin typeface="Arial Narrow" panose="020B0606020202030204" pitchFamily="34" charset="0"/>
              </a:rPr>
              <a:t>3.4%</a:t>
            </a:r>
            <a:endParaRPr lang="en-US" sz="20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en-US" sz="2000" dirty="0">
                <a:solidFill>
                  <a:srgbClr val="000000"/>
                </a:solidFill>
                <a:latin typeface="Arial Narrow" panose="020B0606020202030204" pitchFamily="34" charset="0"/>
              </a:rPr>
              <a:t>    - R&amp;D </a:t>
            </a:r>
            <a:r>
              <a:rPr lang="ko-KR" altLang="en-US" sz="2000" dirty="0">
                <a:solidFill>
                  <a:srgbClr val="000000"/>
                </a:solidFill>
                <a:latin typeface="Arial Narrow" panose="020B0606020202030204" pitchFamily="34" charset="0"/>
              </a:rPr>
              <a:t>지출의 </a:t>
            </a:r>
            <a:r>
              <a:rPr lang="en-US" sz="2000" dirty="0">
                <a:solidFill>
                  <a:srgbClr val="000000"/>
                </a:solidFill>
                <a:latin typeface="Arial Narrow" panose="020B0606020202030204" pitchFamily="34" charset="0"/>
              </a:rPr>
              <a:t>70 %:</a:t>
            </a:r>
            <a:r>
              <a:rPr lang="ko-KR" altLang="en-US" sz="2000" dirty="0">
                <a:solidFill>
                  <a:srgbClr val="000000"/>
                </a:solidFill>
                <a:latin typeface="Arial Narrow" panose="020B0606020202030204" pitchFamily="34" charset="0"/>
              </a:rPr>
              <a:t> 민간 산업</a:t>
            </a:r>
            <a:endParaRPr lang="en-US" sz="20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en-US" sz="2000" dirty="0">
                <a:solidFill>
                  <a:srgbClr val="000000"/>
                </a:solidFill>
                <a:latin typeface="Arial Narrow" panose="020B0606020202030204" pitchFamily="34" charset="0"/>
              </a:rPr>
              <a:t>    - R&amp;D</a:t>
            </a:r>
            <a:r>
              <a:rPr lang="ko-KR" altLang="en-US" sz="2000" dirty="0">
                <a:solidFill>
                  <a:srgbClr val="000000"/>
                </a:solidFill>
                <a:latin typeface="Arial Narrow" panose="020B0606020202030204" pitchFamily="34" charset="0"/>
              </a:rPr>
              <a:t> 지출의 </a:t>
            </a:r>
            <a:r>
              <a:rPr lang="en-US" sz="2000" dirty="0">
                <a:solidFill>
                  <a:srgbClr val="000000"/>
                </a:solidFill>
                <a:latin typeface="Arial Narrow" panose="020B0606020202030204" pitchFamily="34" charset="0"/>
              </a:rPr>
              <a:t>30 %:</a:t>
            </a:r>
            <a:r>
              <a:rPr lang="ko-KR" altLang="en-US" sz="2000" dirty="0">
                <a:solidFill>
                  <a:srgbClr val="000000"/>
                </a:solidFill>
                <a:latin typeface="Arial Narrow" panose="020B0606020202030204" pitchFamily="34" charset="0"/>
              </a:rPr>
              <a:t> 고등교육기관</a:t>
            </a:r>
            <a:endParaRPr lang="en-US" sz="20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r>
              <a:rPr lang="ko-KR" altLang="en-US" sz="2000" dirty="0">
                <a:solidFill>
                  <a:srgbClr val="000000"/>
                </a:solidFill>
                <a:latin typeface="Arial Narrow" panose="020B0606020202030204" pitchFamily="34" charset="0"/>
              </a:rPr>
              <a:t>혁신문화 촉진 및 비판적 사고력 함양 </a:t>
            </a:r>
            <a:endParaRPr lang="en-US" sz="20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r>
              <a:rPr lang="ko-KR" altLang="en-US" sz="2000" dirty="0">
                <a:solidFill>
                  <a:srgbClr val="000000"/>
                </a:solidFill>
                <a:latin typeface="Arial Narrow" panose="020B0606020202030204" pitchFamily="34" charset="0"/>
              </a:rPr>
              <a:t>과학인력에 대한 우수한 처우 조건 </a:t>
            </a:r>
            <a:endParaRPr lang="en-US" sz="20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endParaRPr lang="en-US" sz="9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endParaRPr lang="en-US" sz="9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5035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1047</Words>
  <Application>Microsoft Office PowerPoint</Application>
  <PresentationFormat>와이드스크린</PresentationFormat>
  <Paragraphs>173</Paragraphs>
  <Slides>22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22</vt:i4>
      </vt:variant>
    </vt:vector>
  </HeadingPairs>
  <TitlesOfParts>
    <vt:vector size="28" baseType="lpstr">
      <vt:lpstr>맑은 고딕</vt:lpstr>
      <vt:lpstr>Arial</vt:lpstr>
      <vt:lpstr>Arial Narrow</vt:lpstr>
      <vt:lpstr>Calibri</vt:lpstr>
      <vt:lpstr>Calibri Light</vt:lpstr>
      <vt:lpstr>Office 테마</vt:lpstr>
      <vt:lpstr>경제적 번영 : 강소국 경제</vt:lpstr>
      <vt:lpstr>PowerPoint 프레젠테이션</vt:lpstr>
      <vt:lpstr>경제적 번영: 자본주의 강국 스위스</vt:lpstr>
      <vt:lpstr>경제적 번영: 대표적 기업</vt:lpstr>
      <vt:lpstr>경제적 번영: 숨은 강소기업(hidden champions)</vt:lpstr>
      <vt:lpstr>경제적 번영: 강한 중소기업이 핵심</vt:lpstr>
      <vt:lpstr>경제적 번영: 강한 중소기업이 핵심</vt:lpstr>
      <vt:lpstr>PowerPoint 프레젠테이션</vt:lpstr>
      <vt:lpstr>PowerPoint 프레젠테이션</vt:lpstr>
      <vt:lpstr>경제적 번영: 기업이 R&amp;D 지출을 견인</vt:lpstr>
      <vt:lpstr>경제적 번영: 구매력 · 낮은 세율 · 고물가</vt:lpstr>
      <vt:lpstr>사회적 평등: 평등주의 사회</vt:lpstr>
      <vt:lpstr>사회적 평등: 탄탄한 사회 안전망</vt:lpstr>
      <vt:lpstr>사회적 평등:  사회적 이동성 보장</vt:lpstr>
      <vt:lpstr>사회적 평등: 소수자 보호</vt:lpstr>
      <vt:lpstr>합의 유도 민주주의:연방주의</vt:lpstr>
      <vt:lpstr>합의 유도 민주주의: 권한 배분</vt:lpstr>
      <vt:lpstr>합의 유도 민주주의: 직접 민주주의 작동 기제</vt:lpstr>
      <vt:lpstr>PowerPoint 프레젠테이션</vt:lpstr>
      <vt:lpstr>PowerPoint 프레젠테이션</vt:lpstr>
      <vt:lpstr>결론: 성공 요소</vt:lpstr>
      <vt:lpstr>결론: 성공 요소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Economic prosperity : Small country, strong economy</dc:title>
  <dc:creator>안 현주</dc:creator>
  <cp:lastModifiedBy>Hee Hyung Chung</cp:lastModifiedBy>
  <cp:revision>46</cp:revision>
  <cp:lastPrinted>2020-06-02T01:46:38Z</cp:lastPrinted>
  <dcterms:created xsi:type="dcterms:W3CDTF">2020-05-31T15:06:07Z</dcterms:created>
  <dcterms:modified xsi:type="dcterms:W3CDTF">2020-06-03T03:00:01Z</dcterms:modified>
</cp:coreProperties>
</file>